
<file path=[Content_Types].xml><?xml version="1.0" encoding="utf-8"?>
<Types xmlns="http://schemas.openxmlformats.org/package/2006/content-types">
  <Override PartName="/ppt/slides/slide12.xml" ContentType="application/vnd.openxmlformats-officedocument.presentationml.slide+xml"/>
  <Override PartName="/ppt/slides/slide46.xml" ContentType="application/vnd.openxmlformats-officedocument.presentationml.slide+xml"/>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s/slide25.xml" ContentType="application/vnd.openxmlformats-officedocument.presentationml.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Layouts/slideLayout18.xml" ContentType="application/vnd.openxmlformats-officedocument.presentationml.slideLayout+xml"/>
  <Override PartName="/ppt/slides/slide34.xml" ContentType="application/vnd.openxmlformats-officedocument.presentationml.slide+xml"/>
  <Override PartName="/ppt/slides/slide4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s/slide49.xml" ContentType="application/vnd.openxmlformats-officedocument.presentationml.slide+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s/slide43.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slideLayouts/slideLayout14.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slideLayouts/slideLayout15.xml" ContentType="application/vnd.openxmlformats-officedocument.presentationml.slideLayout+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Layouts/slideLayout19.xml" ContentType="application/vnd.openxmlformats-officedocument.presentationml.slideLayout+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75" r:id="rId1"/>
  </p:sldMasterIdLst>
  <p:sldIdLst>
    <p:sldId id="256" r:id="rId2"/>
    <p:sldId id="262" r:id="rId3"/>
    <p:sldId id="295" r:id="rId4"/>
    <p:sldId id="257" r:id="rId5"/>
    <p:sldId id="275" r:id="rId6"/>
    <p:sldId id="272" r:id="rId7"/>
    <p:sldId id="292" r:id="rId8"/>
    <p:sldId id="261" r:id="rId9"/>
    <p:sldId id="264" r:id="rId10"/>
    <p:sldId id="293" r:id="rId11"/>
    <p:sldId id="291" r:id="rId12"/>
    <p:sldId id="297" r:id="rId13"/>
    <p:sldId id="294" r:id="rId14"/>
    <p:sldId id="300" r:id="rId15"/>
    <p:sldId id="296" r:id="rId16"/>
    <p:sldId id="301" r:id="rId17"/>
    <p:sldId id="299" r:id="rId18"/>
    <p:sldId id="302" r:id="rId19"/>
    <p:sldId id="298" r:id="rId20"/>
    <p:sldId id="274" r:id="rId21"/>
    <p:sldId id="267" r:id="rId22"/>
    <p:sldId id="268" r:id="rId23"/>
    <p:sldId id="270" r:id="rId24"/>
    <p:sldId id="278" r:id="rId25"/>
    <p:sldId id="276" r:id="rId26"/>
    <p:sldId id="269" r:id="rId27"/>
    <p:sldId id="271" r:id="rId28"/>
    <p:sldId id="288" r:id="rId29"/>
    <p:sldId id="303" r:id="rId30"/>
    <p:sldId id="287" r:id="rId31"/>
    <p:sldId id="282" r:id="rId32"/>
    <p:sldId id="280" r:id="rId33"/>
    <p:sldId id="305" r:id="rId34"/>
    <p:sldId id="306" r:id="rId35"/>
    <p:sldId id="304" r:id="rId36"/>
    <p:sldId id="279" r:id="rId37"/>
    <p:sldId id="284" r:id="rId38"/>
    <p:sldId id="281" r:id="rId39"/>
    <p:sldId id="307" r:id="rId40"/>
    <p:sldId id="311" r:id="rId41"/>
    <p:sldId id="308" r:id="rId42"/>
    <p:sldId id="309" r:id="rId43"/>
    <p:sldId id="289" r:id="rId44"/>
    <p:sldId id="290" r:id="rId45"/>
    <p:sldId id="312" r:id="rId46"/>
    <p:sldId id="313" r:id="rId47"/>
    <p:sldId id="286" r:id="rId48"/>
    <p:sldId id="310" r:id="rId49"/>
    <p:sldId id="314"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86" d="100"/>
          <a:sy n="86" d="100"/>
        </p:scale>
        <p:origin x="-88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35" Type="http://schemas.openxmlformats.org/officeDocument/2006/relationships/slide" Target="slides/slide34.xml"/><Relationship Id="rId51" Type="http://schemas.openxmlformats.org/officeDocument/2006/relationships/printerSettings" Target="printerSettings/printerSettings1.bin"/><Relationship Id="rId55" Type="http://schemas.openxmlformats.org/officeDocument/2006/relationships/tableStyles" Target="tableStyles.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presProps" Target="presProps.xml"/><Relationship Id="rId54" Type="http://schemas.openxmlformats.org/officeDocument/2006/relationships/theme" Target="theme/theme1.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53" Type="http://schemas.openxmlformats.org/officeDocument/2006/relationships/viewProps" Target="viewProps.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E1172368-08BD-624C-8DA4-5F021CAE8A5C}" type="datetimeFigureOut">
              <a:rPr lang="en-US" smtClean="0"/>
              <a:pPr/>
              <a:t>2/14/12</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8D8AE257-F4E3-5E4A-8EAD-61B84932CFD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E1172368-08BD-624C-8DA4-5F021CAE8A5C}" type="datetimeFigureOut">
              <a:rPr lang="en-US" smtClean="0"/>
              <a:pPr/>
              <a:t>2/14/12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172368-08BD-624C-8DA4-5F021CAE8A5C}" type="datetimeFigureOut">
              <a:rPr lang="en-US" smtClean="0"/>
              <a:pPr/>
              <a:t>2/14/12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1172368-08BD-624C-8DA4-5F021CAE8A5C}"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1172368-08BD-624C-8DA4-5F021CAE8A5C}"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1172368-08BD-624C-8DA4-5F021CAE8A5C}"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E1172368-08BD-624C-8DA4-5F021CAE8A5C}" type="datetimeFigureOut">
              <a:rPr lang="en-US" smtClean="0"/>
              <a:pPr/>
              <a:t>2/14/12</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8D8AE257-F4E3-5E4A-8EAD-61B84932CFD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E1172368-08BD-624C-8DA4-5F021CAE8A5C}"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AE257-F4E3-5E4A-8EAD-61B84932CFD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172368-08BD-624C-8DA4-5F021CAE8A5C}"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AE257-F4E3-5E4A-8EAD-61B84932CFD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E1172368-08BD-624C-8DA4-5F021CAE8A5C}" type="datetimeFigureOut">
              <a:rPr lang="en-US" smtClean="0"/>
              <a:pPr/>
              <a:t>2/14/12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8AE257-F4E3-5E4A-8EAD-61B84932CFD8}"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E1172368-08BD-624C-8DA4-5F021CAE8A5C}"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AE257-F4E3-5E4A-8EAD-61B84932CFD8}"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20" Type="http://schemas.openxmlformats.org/officeDocument/2006/relationships/slideLayout" Target="../slideLayouts/slideLayout20.xml"/><Relationship Id="rId4" Type="http://schemas.openxmlformats.org/officeDocument/2006/relationships/slideLayout" Target="../slideLayouts/slideLayout4.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24" Type="http://schemas.openxmlformats.org/officeDocument/2006/relationships/image" Target="../media/image8.png"/><Relationship Id="rId6" Type="http://schemas.openxmlformats.org/officeDocument/2006/relationships/slideLayout" Target="../slideLayouts/slideLayout6.xml"/><Relationship Id="rId16" Type="http://schemas.openxmlformats.org/officeDocument/2006/relationships/slideLayout" Target="../slideLayouts/slideLayout1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19" Type="http://schemas.openxmlformats.org/officeDocument/2006/relationships/slideLayout" Target="../slideLayouts/slideLayout19.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E1172368-08BD-624C-8DA4-5F021CAE8A5C}" type="datetimeFigureOut">
              <a:rPr lang="en-US" smtClean="0"/>
              <a:pPr/>
              <a:t>2/14/12</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8D8AE257-F4E3-5E4A-8EAD-61B84932CFD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youtube.com/watch?v=hE8552joxfE&amp;feature=related"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3"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4"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22.jpeg"/><Relationship Id="rId5" Type="http://schemas.openxmlformats.org/officeDocument/2006/relationships/image" Target="../media/image2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Great War (1914-1918)</a:t>
            </a:r>
            <a:endParaRPr lang="en-US" dirty="0"/>
          </a:p>
        </p:txBody>
      </p:sp>
      <p:sp>
        <p:nvSpPr>
          <p:cNvPr id="3" name="Subtitle 2"/>
          <p:cNvSpPr>
            <a:spLocks noGrp="1"/>
          </p:cNvSpPr>
          <p:nvPr>
            <p:ph type="subTitle" idx="1"/>
          </p:nvPr>
        </p:nvSpPr>
        <p:spPr/>
        <p:txBody>
          <a:bodyPr/>
          <a:lstStyle/>
          <a:p>
            <a:r>
              <a:rPr lang="en-US" dirty="0" smtClean="0"/>
              <a:t>The War to End All Wars?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a:t>
            </a:r>
            <a:endParaRPr lang="en-US" dirty="0"/>
          </a:p>
        </p:txBody>
      </p:sp>
      <p:sp>
        <p:nvSpPr>
          <p:cNvPr id="3" name="Content Placeholder 2"/>
          <p:cNvSpPr>
            <a:spLocks noGrp="1"/>
          </p:cNvSpPr>
          <p:nvPr>
            <p:ph idx="1"/>
          </p:nvPr>
        </p:nvSpPr>
        <p:spPr/>
        <p:txBody>
          <a:bodyPr/>
          <a:lstStyle/>
          <a:p>
            <a:r>
              <a:rPr lang="en-US" dirty="0" smtClean="0"/>
              <a:t>I = Imperialism </a:t>
            </a:r>
          </a:p>
          <a:p>
            <a:r>
              <a:rPr lang="en-US" dirty="0" smtClean="0"/>
              <a:t>N = Nationalism </a:t>
            </a:r>
          </a:p>
          <a:p>
            <a:pPr lvl="1"/>
            <a:r>
              <a:rPr lang="en-US" dirty="0" smtClean="0"/>
              <a:t>National pride </a:t>
            </a:r>
          </a:p>
          <a:p>
            <a:pPr lvl="1"/>
            <a:r>
              <a:rPr lang="en-US" dirty="0" smtClean="0"/>
              <a:t>Desire for independence </a:t>
            </a:r>
          </a:p>
          <a:p>
            <a:pPr>
              <a:buNone/>
            </a:pPr>
            <a:endParaRPr lang="en-US" dirty="0" smtClean="0"/>
          </a:p>
          <a:p>
            <a:r>
              <a:rPr lang="en-US" dirty="0" smtClean="0"/>
              <a:t>Why would these ideas cause conflict?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Causes of the War </a:t>
            </a:r>
            <a:r>
              <a:rPr lang="en-US" dirty="0" err="1" smtClean="0"/>
              <a:t>Groupwork</a:t>
            </a:r>
            <a:r>
              <a:rPr lang="en-US" dirty="0" smtClean="0"/>
              <a:t> </a:t>
            </a:r>
            <a:endParaRPr lang="en-US" dirty="0"/>
          </a:p>
        </p:txBody>
      </p:sp>
      <p:sp>
        <p:nvSpPr>
          <p:cNvPr id="3" name="Content Placeholder 2"/>
          <p:cNvSpPr>
            <a:spLocks noGrp="1"/>
          </p:cNvSpPr>
          <p:nvPr>
            <p:ph idx="1"/>
          </p:nvPr>
        </p:nvSpPr>
        <p:spPr/>
        <p:txBody>
          <a:bodyPr/>
          <a:lstStyle/>
          <a:p>
            <a:r>
              <a:rPr lang="en-US" dirty="0" smtClean="0"/>
              <a:t>Karl, Mike, </a:t>
            </a:r>
            <a:r>
              <a:rPr lang="en-US" dirty="0" err="1" smtClean="0"/>
              <a:t>Kenna</a:t>
            </a:r>
            <a:r>
              <a:rPr lang="en-US" dirty="0" smtClean="0"/>
              <a:t>, Molly </a:t>
            </a:r>
          </a:p>
          <a:p>
            <a:r>
              <a:rPr lang="en-US" dirty="0" smtClean="0"/>
              <a:t>Sean, Hunter, Stephanie, Julia </a:t>
            </a:r>
          </a:p>
          <a:p>
            <a:r>
              <a:rPr lang="en-US" dirty="0" smtClean="0"/>
              <a:t>Matt, Thomas, Leah, Brittany, Sara </a:t>
            </a:r>
          </a:p>
          <a:p>
            <a:r>
              <a:rPr lang="en-US" dirty="0" smtClean="0"/>
              <a:t>Kelsey, Brennan, Holly, Britta  </a:t>
            </a:r>
          </a:p>
          <a:p>
            <a:r>
              <a:rPr lang="en-US" dirty="0" smtClean="0"/>
              <a:t>Sami, Shawn, Paige, Evan </a:t>
            </a:r>
          </a:p>
          <a:p>
            <a:r>
              <a:rPr lang="en-US" dirty="0" smtClean="0"/>
              <a:t>Elias, Megan, Cassie, Jeremy, Alex </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Journal!</a:t>
            </a:r>
            <a:endParaRPr lang="en-US" dirty="0"/>
          </a:p>
        </p:txBody>
      </p:sp>
      <p:sp>
        <p:nvSpPr>
          <p:cNvPr id="3" name="Content Placeholder 2"/>
          <p:cNvSpPr>
            <a:spLocks noGrp="1"/>
          </p:cNvSpPr>
          <p:nvPr>
            <p:ph idx="1"/>
          </p:nvPr>
        </p:nvSpPr>
        <p:spPr/>
        <p:txBody>
          <a:bodyPr/>
          <a:lstStyle/>
          <a:p>
            <a:r>
              <a:rPr lang="en-US" dirty="0" smtClean="0"/>
              <a:t>Take out your HW </a:t>
            </a:r>
          </a:p>
          <a:p>
            <a:r>
              <a:rPr lang="en-US" dirty="0" smtClean="0"/>
              <a:t>Get in your groups and finish working on your MAIN causes of World War I primary sources </a:t>
            </a:r>
          </a:p>
          <a:p>
            <a:r>
              <a:rPr lang="en-US" dirty="0" smtClean="0"/>
              <a:t>When you are finished, discuss: Which cause do you think contributed MOST to causing WWI? Why?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spark that sets off the war</a:t>
            </a:r>
            <a:endParaRPr lang="en-US" dirty="0"/>
          </a:p>
        </p:txBody>
      </p:sp>
      <p:sp>
        <p:nvSpPr>
          <p:cNvPr id="3" name="Content Placeholder 2"/>
          <p:cNvSpPr>
            <a:spLocks noGrp="1"/>
          </p:cNvSpPr>
          <p:nvPr>
            <p:ph idx="1"/>
          </p:nvPr>
        </p:nvSpPr>
        <p:spPr/>
        <p:txBody>
          <a:bodyPr>
            <a:normAutofit/>
          </a:bodyPr>
          <a:lstStyle/>
          <a:p>
            <a:r>
              <a:rPr lang="en-US" dirty="0" smtClean="0"/>
              <a:t>MAIN = long term causes</a:t>
            </a:r>
          </a:p>
          <a:p>
            <a:r>
              <a:rPr lang="en-US" dirty="0" smtClean="0"/>
              <a:t>Think of MAIN like explosives waiting to go off!</a:t>
            </a:r>
          </a:p>
          <a:p>
            <a:r>
              <a:rPr lang="en-US" dirty="0" smtClean="0"/>
              <a:t>The spark that sets off the bomb: Assassination of Archduke Franz Ferdinand in Sarajevo, Bosnia </a:t>
            </a:r>
          </a:p>
          <a:p>
            <a:r>
              <a:rPr lang="en-US" dirty="0" smtClean="0"/>
              <a:t> Archduke is the heir to the Austro-Hungarian throne </a:t>
            </a:r>
          </a:p>
          <a:p>
            <a:r>
              <a:rPr lang="en-US" dirty="0" smtClean="0"/>
              <a:t>Killed by a Serbian terrorist, </a:t>
            </a:r>
            <a:r>
              <a:rPr lang="en-US" dirty="0" err="1" smtClean="0"/>
              <a:t>Gavrilo</a:t>
            </a:r>
            <a:r>
              <a:rPr lang="en-US" dirty="0" smtClean="0"/>
              <a:t> </a:t>
            </a:r>
            <a:r>
              <a:rPr lang="en-US" dirty="0" err="1" smtClean="0"/>
              <a:t>Princip</a:t>
            </a:r>
            <a:r>
              <a:rPr lang="en-US" dirty="0" smtClean="0"/>
              <a:t>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was he murdered? </a:t>
            </a:r>
            <a:endParaRPr lang="en-US" dirty="0"/>
          </a:p>
        </p:txBody>
      </p:sp>
      <p:sp>
        <p:nvSpPr>
          <p:cNvPr id="3" name="Content Placeholder 2"/>
          <p:cNvSpPr>
            <a:spLocks noGrp="1"/>
          </p:cNvSpPr>
          <p:nvPr>
            <p:ph idx="1"/>
          </p:nvPr>
        </p:nvSpPr>
        <p:spPr/>
        <p:txBody>
          <a:bodyPr>
            <a:normAutofit/>
          </a:bodyPr>
          <a:lstStyle/>
          <a:p>
            <a:r>
              <a:rPr lang="en-US" dirty="0" smtClean="0"/>
              <a:t>Background:</a:t>
            </a:r>
          </a:p>
          <a:p>
            <a:pPr lvl="1"/>
            <a:r>
              <a:rPr lang="en-US" dirty="0" smtClean="0"/>
              <a:t>Austria-Hungary took over Bosnia in 1909 </a:t>
            </a:r>
          </a:p>
          <a:p>
            <a:pPr lvl="1"/>
            <a:r>
              <a:rPr lang="en-US" dirty="0" smtClean="0"/>
              <a:t>This angered Serbia</a:t>
            </a:r>
          </a:p>
          <a:p>
            <a:pPr lvl="2"/>
            <a:r>
              <a:rPr lang="en-US" dirty="0" smtClean="0"/>
              <a:t>Serbia and Bosnia want to be together; they share a common ethnicity (Slavic) </a:t>
            </a:r>
          </a:p>
          <a:p>
            <a:pPr lvl="1"/>
            <a:r>
              <a:rPr lang="en-US" dirty="0" smtClean="0"/>
              <a:t>Serbia is supported by Russia (also Slavic)</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Balkan </a:t>
            </a:r>
            <a:r>
              <a:rPr lang="en-US" dirty="0" err="1" smtClean="0"/>
              <a:t>Powderkeg</a:t>
            </a:r>
            <a:endParaRPr lang="en-US" dirty="0"/>
          </a:p>
        </p:txBody>
      </p:sp>
      <p:pic>
        <p:nvPicPr>
          <p:cNvPr id="4" name="Content Placeholder 3" descr="balkans_1908.jpg"/>
          <p:cNvPicPr>
            <a:picLocks noGrp="1" noChangeAspect="1"/>
          </p:cNvPicPr>
          <p:nvPr>
            <p:ph idx="1"/>
          </p:nvPr>
        </p:nvPicPr>
        <p:blipFill>
          <a:blip r:embed="rId2"/>
          <a:srcRect l="-58409" r="-58409"/>
          <a:stretch>
            <a:fillRect/>
          </a:stretch>
        </p:blipFill>
        <p:spPr>
          <a:xfrm>
            <a:off x="546350" y="1371600"/>
            <a:ext cx="8335761" cy="4622936"/>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Read pg. 1 of “Causes of World War I” and answer in your notes: </a:t>
            </a:r>
          </a:p>
          <a:p>
            <a:r>
              <a:rPr lang="en-US" dirty="0" smtClean="0"/>
              <a:t>Why would Serbian terrorists kill the Archduke? </a:t>
            </a:r>
          </a:p>
          <a:p>
            <a:r>
              <a:rPr lang="en-US" dirty="0" smtClean="0"/>
              <a:t>Read pg. 2 and answer: </a:t>
            </a:r>
          </a:p>
          <a:p>
            <a:r>
              <a:rPr lang="en-US" dirty="0" smtClean="0"/>
              <a:t>Why did France and Germany dislike each other?</a:t>
            </a:r>
          </a:p>
          <a:p>
            <a:r>
              <a:rPr lang="en-US" dirty="0" smtClean="0"/>
              <a:t>Why did Britain and Germany dislike each other?</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Black Hand</a:t>
            </a:r>
            <a:endParaRPr lang="en-US" dirty="0"/>
          </a:p>
        </p:txBody>
      </p:sp>
      <p:sp>
        <p:nvSpPr>
          <p:cNvPr id="3" name="Content Placeholder 2"/>
          <p:cNvSpPr>
            <a:spLocks noGrp="1"/>
          </p:cNvSpPr>
          <p:nvPr>
            <p:ph idx="1"/>
          </p:nvPr>
        </p:nvSpPr>
        <p:spPr/>
        <p:txBody>
          <a:bodyPr/>
          <a:lstStyle/>
          <a:p>
            <a:r>
              <a:rPr lang="en-US" dirty="0" smtClean="0"/>
              <a:t>Write these questions in your notebooks and answer as you watch: </a:t>
            </a:r>
          </a:p>
          <a:p>
            <a:r>
              <a:rPr lang="en-US" dirty="0" smtClean="0"/>
              <a:t>Who were the Black Hand and what was their goal? </a:t>
            </a:r>
          </a:p>
          <a:p>
            <a:r>
              <a:rPr lang="en-US" dirty="0" smtClean="0">
                <a:hlinkClick r:id="rId2"/>
              </a:rPr>
              <a:t>http://www.youtube.com/watch?v=hE8552joxfE&amp;feature=related</a:t>
            </a:r>
            <a:r>
              <a:rPr lang="en-US" dirty="0" smtClean="0"/>
              <a:t> </a:t>
            </a:r>
          </a:p>
          <a:p>
            <a:endParaRPr lang="en-US"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#6</a:t>
            </a:r>
            <a:endParaRPr lang="en-US" dirty="0"/>
          </a:p>
        </p:txBody>
      </p:sp>
      <p:sp>
        <p:nvSpPr>
          <p:cNvPr id="3" name="Content Placeholder 2"/>
          <p:cNvSpPr>
            <a:spLocks noGrp="1"/>
          </p:cNvSpPr>
          <p:nvPr>
            <p:ph idx="1"/>
          </p:nvPr>
        </p:nvSpPr>
        <p:spPr/>
        <p:txBody>
          <a:bodyPr/>
          <a:lstStyle/>
          <a:p>
            <a:r>
              <a:rPr lang="en-US" dirty="0" smtClean="0"/>
              <a:t>Take out your homework for me </a:t>
            </a:r>
            <a:r>
              <a:rPr lang="en-US" smtClean="0"/>
              <a:t>to collect!</a:t>
            </a:r>
          </a:p>
          <a:p>
            <a:r>
              <a:rPr lang="en-US" dirty="0" smtClean="0"/>
              <a:t>Think back to Friday and try not to use your notes:</a:t>
            </a:r>
          </a:p>
          <a:p>
            <a:pPr lvl="1"/>
            <a:r>
              <a:rPr lang="en-US" dirty="0" smtClean="0"/>
              <a:t>What was the flashpoint (event that causes conflict to flare up) that started WWI?</a:t>
            </a:r>
          </a:p>
          <a:p>
            <a:pPr lvl="1"/>
            <a:r>
              <a:rPr lang="en-US" dirty="0" smtClean="0"/>
              <a:t>Who/What/Where/When/Why? </a:t>
            </a:r>
          </a:p>
          <a:p>
            <a:r>
              <a:rPr lang="en-US" dirty="0" smtClean="0"/>
              <a:t>What do you know about the ICE method for writing paragraphs? What should be included in a good paragraph answering a question?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 at the time</a:t>
            </a:r>
            <a:endParaRPr lang="en-US" dirty="0"/>
          </a:p>
        </p:txBody>
      </p:sp>
      <p:sp>
        <p:nvSpPr>
          <p:cNvPr id="3" name="Content Placeholder 2"/>
          <p:cNvSpPr>
            <a:spLocks noGrp="1"/>
          </p:cNvSpPr>
          <p:nvPr>
            <p:ph idx="1"/>
          </p:nvPr>
        </p:nvSpPr>
        <p:spPr/>
        <p:txBody>
          <a:bodyPr/>
          <a:lstStyle/>
          <a:p>
            <a:r>
              <a:rPr lang="en-US" dirty="0" smtClean="0"/>
              <a:t>Germany: Kaiser (emperor) Wilhelm II </a:t>
            </a:r>
          </a:p>
          <a:p>
            <a:r>
              <a:rPr lang="en-US" dirty="0" smtClean="0"/>
              <a:t>Russia: Tsar (emperor) Nicholas II </a:t>
            </a:r>
          </a:p>
          <a:p>
            <a:r>
              <a:rPr lang="en-US" dirty="0" smtClean="0"/>
              <a:t>England: Prime Minister David Lloyd George, King George V</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#5</a:t>
            </a:r>
            <a:endParaRPr lang="en-US" dirty="0"/>
          </a:p>
        </p:txBody>
      </p:sp>
      <p:sp>
        <p:nvSpPr>
          <p:cNvPr id="3" name="Content Placeholder 2"/>
          <p:cNvSpPr>
            <a:spLocks noGrp="1"/>
          </p:cNvSpPr>
          <p:nvPr>
            <p:ph idx="1"/>
          </p:nvPr>
        </p:nvSpPr>
        <p:spPr/>
        <p:txBody>
          <a:bodyPr/>
          <a:lstStyle/>
          <a:p>
            <a:r>
              <a:rPr lang="en-US" dirty="0" smtClean="0"/>
              <a:t>Should you always support a friend? </a:t>
            </a:r>
          </a:p>
          <a:p>
            <a:r>
              <a:rPr lang="en-US" dirty="0" smtClean="0"/>
              <a:t>What might be the long-term consequences of refusing to support an ally? </a:t>
            </a:r>
          </a:p>
          <a:p>
            <a:r>
              <a:rPr lang="en-US" dirty="0" smtClean="0"/>
              <a:t>Relate these questions to Global Studies: What would be the consequences for a country that refused to support an allied country?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Domino Effect</a:t>
            </a:r>
            <a:endParaRPr lang="en-US" dirty="0"/>
          </a:p>
        </p:txBody>
      </p:sp>
      <p:sp>
        <p:nvSpPr>
          <p:cNvPr id="3" name="Content Placeholder 2"/>
          <p:cNvSpPr>
            <a:spLocks noGrp="1"/>
          </p:cNvSpPr>
          <p:nvPr>
            <p:ph idx="1"/>
          </p:nvPr>
        </p:nvSpPr>
        <p:spPr>
          <a:xfrm>
            <a:off x="914399" y="1735138"/>
            <a:ext cx="7812453" cy="4245998"/>
          </a:xfrm>
        </p:spPr>
        <p:txBody>
          <a:bodyPr>
            <a:normAutofit/>
          </a:bodyPr>
          <a:lstStyle/>
          <a:p>
            <a:pPr>
              <a:lnSpc>
                <a:spcPct val="80000"/>
              </a:lnSpc>
            </a:pPr>
            <a:r>
              <a:rPr lang="en-US" dirty="0" smtClean="0"/>
              <a:t>June 28, 1914: Assassination </a:t>
            </a:r>
          </a:p>
          <a:p>
            <a:pPr>
              <a:lnSpc>
                <a:spcPct val="80000"/>
              </a:lnSpc>
            </a:pPr>
            <a:r>
              <a:rPr lang="en-US" dirty="0" smtClean="0"/>
              <a:t>July 28: Austria gives Serbia an ultimatum (list of demands)</a:t>
            </a:r>
          </a:p>
          <a:p>
            <a:pPr lvl="1">
              <a:lnSpc>
                <a:spcPct val="80000"/>
              </a:lnSpc>
            </a:pPr>
            <a:r>
              <a:rPr lang="en-US" dirty="0" smtClean="0"/>
              <a:t>Serbia refuses, Austria declares war</a:t>
            </a:r>
          </a:p>
          <a:p>
            <a:pPr lvl="1">
              <a:lnSpc>
                <a:spcPct val="80000"/>
              </a:lnSpc>
            </a:pPr>
            <a:r>
              <a:rPr lang="en-US" dirty="0" smtClean="0"/>
              <a:t>Germany gave Austria a “blank check” to do this </a:t>
            </a:r>
          </a:p>
          <a:p>
            <a:pPr>
              <a:lnSpc>
                <a:spcPct val="80000"/>
              </a:lnSpc>
            </a:pPr>
            <a:r>
              <a:rPr lang="en-US" dirty="0" smtClean="0"/>
              <a:t>July 31: Russia builds up army to support Serbia </a:t>
            </a:r>
          </a:p>
          <a:p>
            <a:pPr>
              <a:lnSpc>
                <a:spcPct val="80000"/>
              </a:lnSpc>
            </a:pPr>
            <a:r>
              <a:rPr lang="en-US" dirty="0" smtClean="0"/>
              <a:t>Aug. 1-3: Germany declares war on Russia and France </a:t>
            </a:r>
          </a:p>
          <a:p>
            <a:pPr>
              <a:lnSpc>
                <a:spcPct val="80000"/>
              </a:lnSpc>
            </a:pPr>
            <a:r>
              <a:rPr lang="en-US" dirty="0" smtClean="0"/>
              <a:t>Aug. 4: Germany declares war on neutral Belgium</a:t>
            </a:r>
          </a:p>
          <a:p>
            <a:pPr lvl="1">
              <a:lnSpc>
                <a:spcPct val="80000"/>
              </a:lnSpc>
            </a:pPr>
            <a:r>
              <a:rPr lang="en-US" dirty="0" smtClean="0"/>
              <a:t>Britain declares war on Germany </a:t>
            </a:r>
          </a:p>
          <a:p>
            <a:pPr>
              <a:lnSpc>
                <a:spcPct val="80000"/>
              </a:lnSpc>
            </a:pPr>
            <a:r>
              <a:rPr lang="en-US" dirty="0" smtClean="0"/>
              <a:t>Aug. 6: Austria declares war on Russia </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to blame? </a:t>
            </a:r>
            <a:endParaRPr lang="en-US" dirty="0"/>
          </a:p>
        </p:txBody>
      </p:sp>
      <p:sp>
        <p:nvSpPr>
          <p:cNvPr id="5" name="Content Placeholder 4"/>
          <p:cNvSpPr>
            <a:spLocks noGrp="1"/>
          </p:cNvSpPr>
          <p:nvPr>
            <p:ph idx="1"/>
          </p:nvPr>
        </p:nvSpPr>
        <p:spPr/>
        <p:txBody>
          <a:bodyPr/>
          <a:lstStyle/>
          <a:p>
            <a:r>
              <a:rPr lang="en-US" dirty="0" smtClean="0"/>
              <a:t>In partners or individually, read the telegrams and complete the graphic organizer. You have 30 min. to complete this. </a:t>
            </a:r>
          </a:p>
          <a:p>
            <a:r>
              <a:rPr lang="en-US" dirty="0" smtClean="0"/>
              <a:t>Then, be a detective: Who is to blame for World War I? Specifically, why is Germany blamed? Should they be blamed? </a:t>
            </a:r>
          </a:p>
          <a:p>
            <a:r>
              <a:rPr lang="en-US" dirty="0" smtClean="0"/>
              <a:t>For homework: Write an ICE paragraph answering the question. </a:t>
            </a:r>
          </a:p>
          <a:p>
            <a:pPr>
              <a:buNone/>
            </a:pP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Beginning of the war </a:t>
            </a:r>
            <a:endParaRPr lang="en-US" dirty="0"/>
          </a:p>
        </p:txBody>
      </p:sp>
      <p:sp>
        <p:nvSpPr>
          <p:cNvPr id="3" name="Content Placeholder 2"/>
          <p:cNvSpPr>
            <a:spLocks noGrp="1"/>
          </p:cNvSpPr>
          <p:nvPr>
            <p:ph idx="1"/>
          </p:nvPr>
        </p:nvSpPr>
        <p:spPr/>
        <p:txBody>
          <a:bodyPr>
            <a:normAutofit/>
          </a:bodyPr>
          <a:lstStyle/>
          <a:p>
            <a:r>
              <a:rPr lang="en-US" dirty="0" smtClean="0"/>
              <a:t>Central Powers:</a:t>
            </a:r>
          </a:p>
          <a:p>
            <a:pPr lvl="1"/>
            <a:r>
              <a:rPr lang="en-US" dirty="0" smtClean="0"/>
              <a:t>Germany </a:t>
            </a:r>
          </a:p>
          <a:p>
            <a:pPr lvl="1"/>
            <a:r>
              <a:rPr lang="en-US" dirty="0" smtClean="0"/>
              <a:t>Austria-Hungary </a:t>
            </a:r>
          </a:p>
          <a:p>
            <a:pPr lvl="1"/>
            <a:r>
              <a:rPr lang="en-US" dirty="0" smtClean="0"/>
              <a:t>Ottoman Empire/Bulgaria </a:t>
            </a:r>
          </a:p>
          <a:p>
            <a:r>
              <a:rPr lang="en-US" dirty="0" smtClean="0"/>
              <a:t>Allied Powers:</a:t>
            </a:r>
          </a:p>
          <a:p>
            <a:pPr lvl="1"/>
            <a:r>
              <a:rPr lang="en-US" dirty="0" smtClean="0"/>
              <a:t>Great Britain </a:t>
            </a:r>
          </a:p>
          <a:p>
            <a:pPr lvl="1"/>
            <a:r>
              <a:rPr lang="en-US" dirty="0" smtClean="0"/>
              <a:t>France</a:t>
            </a:r>
          </a:p>
          <a:p>
            <a:pPr lvl="1"/>
            <a:r>
              <a:rPr lang="en-US" dirty="0" smtClean="0"/>
              <a:t>Russia </a:t>
            </a:r>
          </a:p>
          <a:p>
            <a:pPr lvl="1"/>
            <a:r>
              <a:rPr lang="en-US" dirty="0" smtClean="0"/>
              <a:t>Italy (and later, US)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Schlieffen</a:t>
            </a:r>
            <a:r>
              <a:rPr lang="en-US" dirty="0" smtClean="0"/>
              <a:t> Plan </a:t>
            </a:r>
            <a:endParaRPr lang="en-US" dirty="0"/>
          </a:p>
        </p:txBody>
      </p:sp>
      <p:sp>
        <p:nvSpPr>
          <p:cNvPr id="3" name="Content Placeholder 2"/>
          <p:cNvSpPr>
            <a:spLocks noGrp="1"/>
          </p:cNvSpPr>
          <p:nvPr>
            <p:ph idx="1"/>
          </p:nvPr>
        </p:nvSpPr>
        <p:spPr/>
        <p:txBody>
          <a:bodyPr>
            <a:normAutofit/>
          </a:bodyPr>
          <a:lstStyle/>
          <a:p>
            <a:r>
              <a:rPr lang="en-US" sz="2800" dirty="0" smtClean="0"/>
              <a:t>Germany: </a:t>
            </a:r>
            <a:r>
              <a:rPr lang="en-US" sz="2800" dirty="0" err="1" smtClean="0"/>
              <a:t>Schlieffen</a:t>
            </a:r>
            <a:r>
              <a:rPr lang="en-US" sz="2800" dirty="0" smtClean="0"/>
              <a:t> Plan</a:t>
            </a:r>
          </a:p>
          <a:p>
            <a:pPr lvl="1"/>
            <a:r>
              <a:rPr lang="en-US" sz="2400" dirty="0" smtClean="0"/>
              <a:t>Goal: knock out France (to avoid a two-front war) by taking Paris in exactly 42 days!</a:t>
            </a:r>
          </a:p>
          <a:p>
            <a:pPr lvl="1"/>
            <a:r>
              <a:rPr lang="en-US" sz="2400" dirty="0" smtClean="0"/>
              <a:t>Kaiser: “Paris for lunch, St. Petersburg for dinner!” </a:t>
            </a:r>
          </a:p>
          <a:p>
            <a:pPr lvl="1"/>
            <a:r>
              <a:rPr lang="en-US" sz="2400" dirty="0" smtClean="0"/>
              <a:t>Pass through neutral Belgium (“rape of Belgium”) </a:t>
            </a:r>
          </a:p>
          <a:p>
            <a:pPr lvl="1"/>
            <a:r>
              <a:rPr lang="en-US" sz="2400" dirty="0" smtClean="0"/>
              <a:t>BUT Battle of </a:t>
            </a:r>
            <a:r>
              <a:rPr lang="en-US" sz="2400" dirty="0" err="1" smtClean="0"/>
              <a:t>Tannenberg</a:t>
            </a:r>
            <a:r>
              <a:rPr lang="en-US" sz="2400" dirty="0" smtClean="0"/>
              <a:t> diverted troops to Prussia; Russia mobilized faster than expected (10 days)  </a:t>
            </a:r>
          </a:p>
          <a:p>
            <a:pPr lvl="1">
              <a:buNone/>
            </a:pPr>
            <a:endParaRPr lang="en-US" sz="24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#7 </a:t>
            </a:r>
            <a:endParaRPr lang="en-US" dirty="0"/>
          </a:p>
        </p:txBody>
      </p:sp>
      <p:sp>
        <p:nvSpPr>
          <p:cNvPr id="3" name="Content Placeholder 2"/>
          <p:cNvSpPr>
            <a:spLocks noGrp="1"/>
          </p:cNvSpPr>
          <p:nvPr>
            <p:ph idx="1"/>
          </p:nvPr>
        </p:nvSpPr>
        <p:spPr/>
        <p:txBody>
          <a:bodyPr/>
          <a:lstStyle/>
          <a:p>
            <a:r>
              <a:rPr lang="en-US" dirty="0" smtClean="0"/>
              <a:t>List two things you remember about trench warfare from your research yesterday. </a:t>
            </a:r>
          </a:p>
          <a:p>
            <a:r>
              <a:rPr lang="en-US" dirty="0" smtClean="0"/>
              <a:t>Why </a:t>
            </a:r>
            <a:r>
              <a:rPr lang="en-US" dirty="0" smtClean="0"/>
              <a:t>do you think World War One was called the “Great War”? </a:t>
            </a:r>
          </a:p>
          <a:p>
            <a:pPr>
              <a:buNone/>
            </a:pP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 Warfare: </a:t>
            </a:r>
            <a:endParaRPr lang="en-US" dirty="0"/>
          </a:p>
        </p:txBody>
      </p:sp>
      <p:sp>
        <p:nvSpPr>
          <p:cNvPr id="3" name="Content Placeholder 2"/>
          <p:cNvSpPr>
            <a:spLocks noGrp="1"/>
          </p:cNvSpPr>
          <p:nvPr>
            <p:ph idx="1"/>
          </p:nvPr>
        </p:nvSpPr>
        <p:spPr/>
        <p:txBody>
          <a:bodyPr>
            <a:normAutofit lnSpcReduction="10000"/>
          </a:bodyPr>
          <a:lstStyle/>
          <a:p>
            <a:r>
              <a:rPr lang="en-US" b="1" dirty="0" smtClean="0"/>
              <a:t>Stalemate: </a:t>
            </a:r>
            <a:r>
              <a:rPr lang="en-US" dirty="0" smtClean="0"/>
              <a:t>Neither side can win; trying to “outlast” the other </a:t>
            </a:r>
            <a:endParaRPr lang="en-US" dirty="0" smtClean="0"/>
          </a:p>
          <a:p>
            <a:r>
              <a:rPr lang="en-US" b="1" dirty="0" smtClean="0"/>
              <a:t>Western Front: </a:t>
            </a:r>
            <a:r>
              <a:rPr lang="en-US" dirty="0" smtClean="0"/>
              <a:t>By 1915, 500 miles of trenches</a:t>
            </a:r>
            <a:r>
              <a:rPr lang="en-US" dirty="0" smtClean="0"/>
              <a:t> </a:t>
            </a:r>
            <a:r>
              <a:rPr lang="en-US" dirty="0" smtClean="0"/>
              <a:t>along the French/German border </a:t>
            </a:r>
          </a:p>
          <a:p>
            <a:pPr lvl="1"/>
            <a:r>
              <a:rPr lang="en-US" dirty="0" smtClean="0"/>
              <a:t>This is where trench warfare happened! </a:t>
            </a:r>
            <a:endParaRPr lang="en-US" dirty="0" smtClean="0"/>
          </a:p>
          <a:p>
            <a:r>
              <a:rPr lang="en-US" b="1" dirty="0" smtClean="0"/>
              <a:t>Eastern </a:t>
            </a:r>
            <a:r>
              <a:rPr lang="en-US" b="1" dirty="0" smtClean="0"/>
              <a:t>Front: </a:t>
            </a:r>
            <a:r>
              <a:rPr lang="en-US" dirty="0" smtClean="0"/>
              <a:t>The German and Russian </a:t>
            </a:r>
            <a:r>
              <a:rPr lang="en-US" dirty="0" smtClean="0"/>
              <a:t>border</a:t>
            </a:r>
            <a:endParaRPr lang="en-US" dirty="0" smtClean="0"/>
          </a:p>
          <a:p>
            <a:pPr lvl="1">
              <a:buNone/>
            </a:pPr>
            <a:endParaRPr lang="en-US" dirty="0" smtClean="0"/>
          </a:p>
          <a:p>
            <a:r>
              <a:rPr lang="en-US" b="1" dirty="0" smtClean="0"/>
              <a:t>Complete Part II of your maps. Make sure you have the Central and Allied Powers colored in correctly. </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Weaponry </a:t>
            </a:r>
            <a:endParaRPr lang="en-US" dirty="0"/>
          </a:p>
        </p:txBody>
      </p:sp>
      <p:sp>
        <p:nvSpPr>
          <p:cNvPr id="3" name="Content Placeholder 2"/>
          <p:cNvSpPr>
            <a:spLocks noGrp="1"/>
          </p:cNvSpPr>
          <p:nvPr>
            <p:ph idx="1"/>
          </p:nvPr>
        </p:nvSpPr>
        <p:spPr>
          <a:xfrm>
            <a:off x="914400" y="1735138"/>
            <a:ext cx="4546655" cy="4056062"/>
          </a:xfrm>
        </p:spPr>
        <p:txBody>
          <a:bodyPr/>
          <a:lstStyle/>
          <a:p>
            <a:pPr>
              <a:lnSpc>
                <a:spcPct val="80000"/>
              </a:lnSpc>
            </a:pPr>
            <a:r>
              <a:rPr lang="en-US" dirty="0" smtClean="0"/>
              <a:t>Machine gun </a:t>
            </a:r>
          </a:p>
          <a:p>
            <a:pPr>
              <a:lnSpc>
                <a:spcPct val="80000"/>
              </a:lnSpc>
            </a:pPr>
            <a:r>
              <a:rPr lang="en-US" dirty="0" smtClean="0"/>
              <a:t>Tank</a:t>
            </a:r>
          </a:p>
          <a:p>
            <a:pPr lvl="1">
              <a:lnSpc>
                <a:spcPct val="80000"/>
              </a:lnSpc>
            </a:pPr>
            <a:r>
              <a:rPr lang="en-US" sz="2000" dirty="0" smtClean="0"/>
              <a:t>British</a:t>
            </a:r>
            <a:r>
              <a:rPr lang="en-US" sz="2000" dirty="0" smtClean="0"/>
              <a:t> </a:t>
            </a:r>
            <a:r>
              <a:rPr lang="en-US" sz="2000" dirty="0" smtClean="0"/>
              <a:t>first use the tank</a:t>
            </a:r>
            <a:r>
              <a:rPr lang="en-US" sz="2000" dirty="0" smtClean="0"/>
              <a:t> </a:t>
            </a:r>
            <a:r>
              <a:rPr lang="en-US" sz="2000" dirty="0" smtClean="0"/>
              <a:t>at the Battle of the Somme (1916)</a:t>
            </a:r>
            <a:r>
              <a:rPr lang="en-US" sz="2000" dirty="0" smtClean="0"/>
              <a:t> </a:t>
            </a:r>
          </a:p>
          <a:p>
            <a:pPr lvl="1">
              <a:lnSpc>
                <a:spcPct val="80000"/>
              </a:lnSpc>
            </a:pPr>
            <a:r>
              <a:rPr lang="en-US" sz="2000" dirty="0" smtClean="0"/>
              <a:t>Why? </a:t>
            </a:r>
            <a:endParaRPr lang="en-US" sz="2000" dirty="0" smtClean="0"/>
          </a:p>
          <a:p>
            <a:pPr>
              <a:lnSpc>
                <a:spcPct val="80000"/>
              </a:lnSpc>
            </a:pPr>
            <a:r>
              <a:rPr lang="en-US" dirty="0" smtClean="0"/>
              <a:t>Poison Gas</a:t>
            </a:r>
          </a:p>
          <a:p>
            <a:pPr lvl="1">
              <a:lnSpc>
                <a:spcPct val="80000"/>
              </a:lnSpc>
            </a:pPr>
            <a:r>
              <a:rPr lang="en-US" sz="2000" dirty="0" smtClean="0"/>
              <a:t>Destroyed respiratory organs, caused blisters, and even death</a:t>
            </a:r>
            <a:endParaRPr lang="en-US" dirty="0" smtClean="0"/>
          </a:p>
          <a:p>
            <a:endParaRPr lang="en-US" dirty="0"/>
          </a:p>
        </p:txBody>
      </p:sp>
      <p:pic>
        <p:nvPicPr>
          <p:cNvPr id="4" name="Picture 3" descr="masks"/>
          <p:cNvPicPr>
            <a:picLocks noChangeAspect="1" noChangeArrowheads="1"/>
          </p:cNvPicPr>
          <p:nvPr/>
        </p:nvPicPr>
        <p:blipFill>
          <a:blip r:embed="rId2"/>
          <a:srcRect/>
          <a:stretch>
            <a:fillRect/>
          </a:stretch>
        </p:blipFill>
        <p:spPr bwMode="auto">
          <a:xfrm>
            <a:off x="5461055" y="4160036"/>
            <a:ext cx="3333078" cy="2488609"/>
          </a:xfrm>
          <a:prstGeom prst="rect">
            <a:avLst/>
          </a:prstGeom>
          <a:noFill/>
          <a:ln w="9525">
            <a:noFill/>
            <a:miter lim="800000"/>
            <a:headEnd/>
            <a:tailEnd/>
          </a:ln>
        </p:spPr>
      </p:pic>
      <p:pic>
        <p:nvPicPr>
          <p:cNvPr id="5" name="Picture 4" descr="tankIWM0212_468x352.jpg"/>
          <p:cNvPicPr>
            <a:picLocks noChangeAspect="1"/>
          </p:cNvPicPr>
          <p:nvPr/>
        </p:nvPicPr>
        <p:blipFill>
          <a:blip r:embed="rId3"/>
          <a:stretch>
            <a:fillRect/>
          </a:stretch>
        </p:blipFill>
        <p:spPr>
          <a:xfrm>
            <a:off x="5461055" y="1371600"/>
            <a:ext cx="3414065" cy="2567844"/>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 Boats </a:t>
            </a:r>
            <a:endParaRPr lang="en-US" dirty="0"/>
          </a:p>
        </p:txBody>
      </p:sp>
      <p:sp>
        <p:nvSpPr>
          <p:cNvPr id="3" name="Content Placeholder 2"/>
          <p:cNvSpPr>
            <a:spLocks noGrp="1"/>
          </p:cNvSpPr>
          <p:nvPr>
            <p:ph idx="1"/>
          </p:nvPr>
        </p:nvSpPr>
        <p:spPr/>
        <p:txBody>
          <a:bodyPr/>
          <a:lstStyle/>
          <a:p>
            <a:r>
              <a:rPr lang="en-US" dirty="0" smtClean="0"/>
              <a:t>Germany’s unrestricted submarine warfare: Sinking without warning ships in enemy waters </a:t>
            </a:r>
          </a:p>
          <a:p>
            <a:r>
              <a:rPr lang="en-US" dirty="0" smtClean="0"/>
              <a:t>1915: British ship Lusitania torpedoed </a:t>
            </a:r>
          </a:p>
          <a:p>
            <a:pPr lvl="1"/>
            <a:r>
              <a:rPr lang="en-US" dirty="0" smtClean="0"/>
              <a:t>Killed 1198 people, including 128 Americans </a:t>
            </a:r>
          </a:p>
        </p:txBody>
      </p:sp>
      <p:pic>
        <p:nvPicPr>
          <p:cNvPr id="4" name="Picture 3" descr="u1"/>
          <p:cNvPicPr>
            <a:picLocks noChangeAspect="1" noChangeArrowheads="1"/>
          </p:cNvPicPr>
          <p:nvPr/>
        </p:nvPicPr>
        <p:blipFill>
          <a:blip r:embed="rId2"/>
          <a:srcRect/>
          <a:stretch>
            <a:fillRect/>
          </a:stretch>
        </p:blipFill>
        <p:spPr bwMode="auto">
          <a:xfrm>
            <a:off x="2572385" y="3769038"/>
            <a:ext cx="4511776" cy="2485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Watching “All Quiet on the Western Front” </a:t>
            </a:r>
            <a:endParaRPr lang="en-US" dirty="0"/>
          </a:p>
        </p:txBody>
      </p:sp>
      <p:sp>
        <p:nvSpPr>
          <p:cNvPr id="3" name="Content Placeholder 2"/>
          <p:cNvSpPr>
            <a:spLocks noGrp="1"/>
          </p:cNvSpPr>
          <p:nvPr>
            <p:ph idx="1"/>
          </p:nvPr>
        </p:nvSpPr>
        <p:spPr/>
        <p:txBody>
          <a:bodyPr/>
          <a:lstStyle/>
          <a:p>
            <a:r>
              <a:rPr lang="en-US" dirty="0" smtClean="0"/>
              <a:t>Questions: </a:t>
            </a:r>
            <a:endParaRPr lang="en-US" dirty="0" smtClean="0"/>
          </a:p>
          <a:p>
            <a:pPr lvl="1"/>
            <a:r>
              <a:rPr lang="en-US" dirty="0" smtClean="0"/>
              <a:t>What weaponry/technology do you notice?</a:t>
            </a:r>
            <a:r>
              <a:rPr lang="en-US" dirty="0" smtClean="0"/>
              <a:t> </a:t>
            </a:r>
          </a:p>
          <a:p>
            <a:pPr lvl="1"/>
            <a:r>
              <a:rPr lang="en-US" dirty="0" smtClean="0"/>
              <a:t>How did this new weaponry make World War I more brutal than previous wars? </a:t>
            </a:r>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1917: Big turning point </a:t>
            </a:r>
            <a:endParaRPr lang="en-US" dirty="0"/>
          </a:p>
        </p:txBody>
      </p:sp>
      <p:sp>
        <p:nvSpPr>
          <p:cNvPr id="3" name="Content Placeholder 2"/>
          <p:cNvSpPr>
            <a:spLocks noGrp="1"/>
          </p:cNvSpPr>
          <p:nvPr>
            <p:ph idx="1"/>
          </p:nvPr>
        </p:nvSpPr>
        <p:spPr/>
        <p:txBody>
          <a:bodyPr/>
          <a:lstStyle/>
          <a:p>
            <a:r>
              <a:rPr lang="en-US" dirty="0" smtClean="0"/>
              <a:t>Why? </a:t>
            </a:r>
          </a:p>
          <a:p>
            <a:r>
              <a:rPr lang="en-US" dirty="0" smtClean="0"/>
              <a:t>US enters the war </a:t>
            </a:r>
          </a:p>
          <a:p>
            <a:r>
              <a:rPr lang="en-US" dirty="0" smtClean="0"/>
              <a:t>Russia leaves the war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Basics </a:t>
            </a:r>
            <a:endParaRPr lang="en-US" dirty="0"/>
          </a:p>
        </p:txBody>
      </p:sp>
      <p:sp>
        <p:nvSpPr>
          <p:cNvPr id="3" name="Content Placeholder 2"/>
          <p:cNvSpPr>
            <a:spLocks noGrp="1"/>
          </p:cNvSpPr>
          <p:nvPr>
            <p:ph idx="1"/>
          </p:nvPr>
        </p:nvSpPr>
        <p:spPr/>
        <p:txBody>
          <a:bodyPr/>
          <a:lstStyle/>
          <a:p>
            <a:r>
              <a:rPr lang="en-US" dirty="0" smtClean="0"/>
              <a:t>World War I </a:t>
            </a:r>
          </a:p>
          <a:p>
            <a:pPr lvl="1"/>
            <a:r>
              <a:rPr lang="en-US" dirty="0" smtClean="0"/>
              <a:t>“The Great War”</a:t>
            </a:r>
          </a:p>
          <a:p>
            <a:pPr lvl="1"/>
            <a:r>
              <a:rPr lang="en-US" dirty="0" smtClean="0"/>
              <a:t>“The War to End All Wars”</a:t>
            </a:r>
          </a:p>
          <a:p>
            <a:r>
              <a:rPr lang="en-US" dirty="0" smtClean="0"/>
              <a:t>1914-1918 </a:t>
            </a:r>
          </a:p>
          <a:p>
            <a:r>
              <a:rPr lang="en-US" dirty="0" smtClean="0"/>
              <a:t>France, Great Britain, Italy</a:t>
            </a:r>
            <a:r>
              <a:rPr lang="en-US" smtClean="0"/>
              <a:t>, Russia </a:t>
            </a:r>
            <a:r>
              <a:rPr lang="en-US" dirty="0" smtClean="0"/>
              <a:t>(later US) VS Germany, Austro-Hungarian Empire, Ottoman Empire </a:t>
            </a:r>
          </a:p>
          <a:p>
            <a:pPr>
              <a:buNone/>
            </a:pP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did the US join the war in 1917?</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Sinking of the L</a:t>
            </a:r>
            <a:r>
              <a:rPr lang="en-US" dirty="0" smtClean="0"/>
              <a:t>usitania </a:t>
            </a:r>
            <a:endParaRPr lang="en-US" dirty="0" smtClean="0"/>
          </a:p>
          <a:p>
            <a:r>
              <a:rPr lang="en-US" dirty="0" smtClean="0"/>
              <a:t>Zimmerman </a:t>
            </a:r>
            <a:r>
              <a:rPr lang="en-US" dirty="0" smtClean="0"/>
              <a:t>Telegram: Germany tries to get Mexico to join the war against the U.</a:t>
            </a:r>
            <a:r>
              <a:rPr lang="en-US" dirty="0" smtClean="0"/>
              <a:t>S. </a:t>
            </a:r>
            <a:endParaRPr lang="en-US" dirty="0" smtClean="0"/>
          </a:p>
          <a:p>
            <a:r>
              <a:rPr lang="en-US" dirty="0" smtClean="0"/>
              <a:t>President Woodrow </a:t>
            </a:r>
            <a:r>
              <a:rPr lang="en-US" dirty="0" smtClean="0"/>
              <a:t>Wilson:</a:t>
            </a:r>
          </a:p>
          <a:p>
            <a:pPr lvl="2"/>
            <a:r>
              <a:rPr lang="en-US" dirty="0" smtClean="0"/>
              <a:t>To make the world “safe for democracy” </a:t>
            </a:r>
          </a:p>
          <a:p>
            <a:pPr lvl="2"/>
            <a:r>
              <a:rPr lang="en-US" dirty="0" smtClean="0"/>
              <a:t>$ and</a:t>
            </a:r>
            <a:r>
              <a:rPr lang="en-US" dirty="0" smtClean="0"/>
              <a:t> </a:t>
            </a:r>
            <a:r>
              <a:rPr lang="en-US" dirty="0" smtClean="0"/>
              <a:t>weapons</a:t>
            </a:r>
            <a:r>
              <a:rPr lang="en-US" dirty="0" smtClean="0"/>
              <a:t> </a:t>
            </a:r>
            <a:r>
              <a:rPr lang="en-US" dirty="0" smtClean="0"/>
              <a:t>sent to the Allies </a:t>
            </a:r>
          </a:p>
          <a:p>
            <a:pPr lvl="2"/>
            <a:r>
              <a:rPr lang="en-US" dirty="0" smtClean="0"/>
              <a:t>Cultural and historical ties to Britain </a:t>
            </a:r>
          </a:p>
          <a:p>
            <a:pPr lvl="2"/>
            <a:r>
              <a:rPr lang="en-US" dirty="0" smtClean="0"/>
              <a:t>Anti-German feeling</a:t>
            </a:r>
            <a:r>
              <a:rPr lang="en-US" dirty="0" smtClean="0"/>
              <a:t> </a:t>
            </a:r>
            <a:endParaRPr lang="en-US" dirty="0" smtClean="0"/>
          </a:p>
          <a:p>
            <a:r>
              <a:rPr lang="en-US" dirty="0" smtClean="0"/>
              <a:t>What is Historian A’s argument? What is Historian B’s argument?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a:t>
            </a:r>
            <a:r>
              <a:rPr lang="en-US" dirty="0" smtClean="0"/>
              <a:t>#</a:t>
            </a:r>
            <a:r>
              <a:rPr lang="en-US" dirty="0" smtClean="0"/>
              <a:t>8</a:t>
            </a:r>
            <a:endParaRPr lang="en-US" dirty="0"/>
          </a:p>
        </p:txBody>
      </p:sp>
      <p:sp>
        <p:nvSpPr>
          <p:cNvPr id="3" name="Content Placeholder 2"/>
          <p:cNvSpPr>
            <a:spLocks noGrp="1"/>
          </p:cNvSpPr>
          <p:nvPr>
            <p:ph idx="1"/>
          </p:nvPr>
        </p:nvSpPr>
        <p:spPr/>
        <p:txBody>
          <a:bodyPr/>
          <a:lstStyle/>
          <a:p>
            <a:r>
              <a:rPr lang="en-US" dirty="0" smtClean="0"/>
              <a:t>1. What </a:t>
            </a:r>
            <a:r>
              <a:rPr lang="en-US" dirty="0" smtClean="0"/>
              <a:t>are two reasons the US joined the war? </a:t>
            </a:r>
            <a:endParaRPr lang="en-US" dirty="0" smtClean="0"/>
          </a:p>
          <a:p>
            <a:r>
              <a:rPr lang="en-US" dirty="0" smtClean="0"/>
              <a:t>2. Propaganda: Have you ever heard this word before?</a:t>
            </a:r>
          </a:p>
          <a:p>
            <a:r>
              <a:rPr lang="en-US" dirty="0" smtClean="0"/>
              <a:t>In what context (where </a:t>
            </a:r>
            <a:r>
              <a:rPr lang="en-US" dirty="0" smtClean="0"/>
              <a:t>did you hear it)?</a:t>
            </a:r>
          </a:p>
          <a:p>
            <a:r>
              <a:rPr lang="en-US" dirty="0" smtClean="0"/>
              <a:t>Do you think this is a positive or negative word?</a:t>
            </a:r>
          </a:p>
          <a:p>
            <a:r>
              <a:rPr lang="en-US" dirty="0" smtClean="0"/>
              <a:t>Take a guess at what propaganda means (and give an example if you can). </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 Front </a:t>
            </a:r>
            <a:endParaRPr lang="en-US" dirty="0"/>
          </a:p>
        </p:txBody>
      </p:sp>
      <p:sp>
        <p:nvSpPr>
          <p:cNvPr id="3" name="Content Placeholder 2"/>
          <p:cNvSpPr>
            <a:spLocks noGrp="1"/>
          </p:cNvSpPr>
          <p:nvPr>
            <p:ph idx="1"/>
          </p:nvPr>
        </p:nvSpPr>
        <p:spPr>
          <a:xfrm>
            <a:off x="569333" y="1371599"/>
            <a:ext cx="8231351" cy="5081271"/>
          </a:xfrm>
        </p:spPr>
        <p:txBody>
          <a:bodyPr>
            <a:normAutofit/>
          </a:bodyPr>
          <a:lstStyle/>
          <a:p>
            <a:endParaRPr lang="en-US" b="1" dirty="0" smtClean="0"/>
          </a:p>
          <a:p>
            <a:r>
              <a:rPr lang="en-US" b="1" dirty="0" smtClean="0"/>
              <a:t>Total </a:t>
            </a:r>
            <a:r>
              <a:rPr lang="en-US" b="1" dirty="0" smtClean="0"/>
              <a:t>War: </a:t>
            </a:r>
            <a:r>
              <a:rPr lang="en-US" dirty="0" smtClean="0"/>
              <a:t>Civilians helping the war </a:t>
            </a:r>
            <a:r>
              <a:rPr lang="en-US" dirty="0" smtClean="0"/>
              <a:t>effort/war </a:t>
            </a:r>
            <a:r>
              <a:rPr lang="en-US" dirty="0" smtClean="0"/>
              <a:t>doesn’t</a:t>
            </a:r>
            <a:r>
              <a:rPr lang="en-US" dirty="0" smtClean="0"/>
              <a:t> just affect the soldiers, it affects everyone </a:t>
            </a:r>
          </a:p>
          <a:p>
            <a:pPr>
              <a:buNone/>
            </a:pPr>
            <a:endParaRPr lang="en-US" dirty="0" smtClean="0"/>
          </a:p>
          <a:p>
            <a:pPr lvl="1"/>
            <a:r>
              <a:rPr lang="en-US" dirty="0" smtClean="0"/>
              <a:t>Women working </a:t>
            </a:r>
            <a:r>
              <a:rPr lang="en-US" dirty="0" smtClean="0"/>
              <a:t>in factories </a:t>
            </a:r>
          </a:p>
          <a:p>
            <a:pPr lvl="1"/>
            <a:r>
              <a:rPr lang="en-US" dirty="0" smtClean="0"/>
              <a:t>Rationing</a:t>
            </a:r>
          </a:p>
          <a:p>
            <a:pPr lvl="1"/>
            <a:r>
              <a:rPr lang="en-US" dirty="0" smtClean="0"/>
              <a:t>Press </a:t>
            </a:r>
            <a:r>
              <a:rPr lang="en-US" dirty="0" smtClean="0"/>
              <a:t>censorship (newspapers can’t write bad things about the war)</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Propaganda </a:t>
            </a:r>
            <a:endParaRPr lang="en-US" dirty="0"/>
          </a:p>
        </p:txBody>
      </p:sp>
      <p:sp>
        <p:nvSpPr>
          <p:cNvPr id="3" name="Content Placeholder 2"/>
          <p:cNvSpPr>
            <a:spLocks noGrp="1"/>
          </p:cNvSpPr>
          <p:nvPr>
            <p:ph idx="1"/>
          </p:nvPr>
        </p:nvSpPr>
        <p:spPr>
          <a:xfrm>
            <a:off x="604308" y="1735138"/>
            <a:ext cx="4927599" cy="4511826"/>
          </a:xfrm>
        </p:spPr>
        <p:txBody>
          <a:bodyPr>
            <a:normAutofit/>
          </a:bodyPr>
          <a:lstStyle/>
          <a:p>
            <a:r>
              <a:rPr lang="en-US" b="1" dirty="0" smtClean="0"/>
              <a:t>Propaganda: </a:t>
            </a:r>
            <a:r>
              <a:rPr lang="en-US" dirty="0" smtClean="0"/>
              <a:t>Persuasive one-</a:t>
            </a:r>
            <a:r>
              <a:rPr lang="en-US" dirty="0" smtClean="0"/>
              <a:t>sided (biased) </a:t>
            </a:r>
            <a:r>
              <a:rPr lang="en-US" dirty="0" smtClean="0"/>
              <a:t>information to keep up morale</a:t>
            </a:r>
            <a:r>
              <a:rPr lang="en-US" dirty="0" smtClean="0"/>
              <a:t> (keep up spirits) </a:t>
            </a:r>
          </a:p>
          <a:p>
            <a:pPr lvl="1"/>
            <a:r>
              <a:rPr lang="en-US" dirty="0" smtClean="0"/>
              <a:t>Techniques:</a:t>
            </a:r>
          </a:p>
          <a:p>
            <a:pPr lvl="2"/>
            <a:r>
              <a:rPr lang="en-US" dirty="0" smtClean="0"/>
              <a:t>Name-calling/demonization of the enemy  </a:t>
            </a:r>
          </a:p>
          <a:p>
            <a:pPr lvl="2"/>
            <a:r>
              <a:rPr lang="en-US" dirty="0" smtClean="0"/>
              <a:t>Bandwagon:</a:t>
            </a:r>
            <a:r>
              <a:rPr lang="en-US" dirty="0" smtClean="0"/>
              <a:t> “Join</a:t>
            </a:r>
            <a:r>
              <a:rPr lang="en-US" dirty="0" smtClean="0"/>
              <a:t>, everyone else is</a:t>
            </a:r>
            <a:r>
              <a:rPr lang="en-US" dirty="0" smtClean="0"/>
              <a:t>!” </a:t>
            </a:r>
          </a:p>
          <a:p>
            <a:pPr lvl="2"/>
            <a:r>
              <a:rPr lang="en-US" dirty="0" smtClean="0"/>
              <a:t>Fear</a:t>
            </a:r>
          </a:p>
          <a:p>
            <a:pPr lvl="2"/>
            <a:r>
              <a:rPr lang="en-US" dirty="0" smtClean="0"/>
              <a:t>Appeal to authority </a:t>
            </a:r>
          </a:p>
          <a:p>
            <a:pPr lvl="2"/>
            <a:r>
              <a:rPr lang="en-US" dirty="0" smtClean="0"/>
              <a:t>Glorifying your country </a:t>
            </a:r>
          </a:p>
          <a:p>
            <a:endParaRPr lang="en-US" dirty="0"/>
          </a:p>
        </p:txBody>
      </p:sp>
      <p:pic>
        <p:nvPicPr>
          <p:cNvPr id="4" name="Picture 3" descr="200px-'Destroy_this_mad_brute'_WWI_propaganda_poster_(US_version).jpg"/>
          <p:cNvPicPr>
            <a:picLocks noChangeAspect="1"/>
          </p:cNvPicPr>
          <p:nvPr/>
        </p:nvPicPr>
        <p:blipFill>
          <a:blip r:embed="rId2"/>
          <a:stretch>
            <a:fillRect/>
          </a:stretch>
        </p:blipFill>
        <p:spPr>
          <a:xfrm>
            <a:off x="5842000" y="1735138"/>
            <a:ext cx="2540000" cy="38735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Propaganda Analysis </a:t>
            </a:r>
            <a:r>
              <a:rPr lang="en-US" dirty="0" err="1" smtClean="0"/>
              <a:t>Groupwork</a:t>
            </a:r>
            <a:endParaRPr lang="en-US" dirty="0"/>
          </a:p>
        </p:txBody>
      </p:sp>
      <p:sp>
        <p:nvSpPr>
          <p:cNvPr id="3" name="Content Placeholder 2"/>
          <p:cNvSpPr>
            <a:spLocks noGrp="1"/>
          </p:cNvSpPr>
          <p:nvPr>
            <p:ph idx="1"/>
          </p:nvPr>
        </p:nvSpPr>
        <p:spPr/>
        <p:txBody>
          <a:bodyPr/>
          <a:lstStyle/>
          <a:p>
            <a:r>
              <a:rPr lang="en-US" dirty="0" smtClean="0"/>
              <a:t>1. With your group, look at each propaganda poster and answer the questions on your analysis sheets. Use your notes to help you. </a:t>
            </a:r>
          </a:p>
          <a:p>
            <a:r>
              <a:rPr lang="en-US" dirty="0" smtClean="0"/>
              <a:t>2. Decide which poster is most effective at propaganda. In other words, which is the best? Why? </a:t>
            </a:r>
          </a:p>
          <a:p>
            <a:r>
              <a:rPr lang="en-US" dirty="0" smtClean="0"/>
              <a:t>3. One group member will be sharing the best poster to the whole class when all groups are done. </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Propaganda Analysis </a:t>
            </a:r>
            <a:r>
              <a:rPr lang="en-US" dirty="0" err="1" smtClean="0"/>
              <a:t>Groupwork</a:t>
            </a:r>
            <a:endParaRPr lang="en-US" dirty="0"/>
          </a:p>
        </p:txBody>
      </p:sp>
      <p:sp>
        <p:nvSpPr>
          <p:cNvPr id="3" name="Content Placeholder 2"/>
          <p:cNvSpPr>
            <a:spLocks noGrp="1"/>
          </p:cNvSpPr>
          <p:nvPr>
            <p:ph idx="1"/>
          </p:nvPr>
        </p:nvSpPr>
        <p:spPr/>
        <p:txBody>
          <a:bodyPr>
            <a:normAutofit/>
          </a:bodyPr>
          <a:lstStyle/>
          <a:p>
            <a:r>
              <a:rPr lang="en-US" dirty="0" smtClean="0"/>
              <a:t>Great Britain: Molly, Hunter, Sean, Thomas, Jeremy  </a:t>
            </a:r>
          </a:p>
          <a:p>
            <a:r>
              <a:rPr lang="en-US" dirty="0" smtClean="0"/>
              <a:t>France: Brennan, Elias, Paige, Matt, Sara, Evan </a:t>
            </a:r>
          </a:p>
          <a:p>
            <a:r>
              <a:rPr lang="en-US" dirty="0" smtClean="0"/>
              <a:t>Germany: Mike, Brittany, Stephanie, Leah, Holly    </a:t>
            </a:r>
          </a:p>
          <a:p>
            <a:r>
              <a:rPr lang="en-US" dirty="0" smtClean="0"/>
              <a:t>United States: Megan, Kelsey, Jeremy, Julia, Alex </a:t>
            </a:r>
          </a:p>
          <a:p>
            <a:r>
              <a:rPr lang="en-US" dirty="0" smtClean="0"/>
              <a:t>United States: Cassie, Sami, Shawn, </a:t>
            </a:r>
            <a:r>
              <a:rPr lang="en-US" dirty="0" err="1" smtClean="0"/>
              <a:t>Kenna</a:t>
            </a:r>
            <a:r>
              <a:rPr lang="en-US" dirty="0" smtClean="0"/>
              <a:t>, Karl, Britta  </a:t>
            </a:r>
            <a:endParaRPr 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#9</a:t>
            </a:r>
            <a:r>
              <a:rPr lang="en-US" dirty="0" smtClean="0"/>
              <a:t> </a:t>
            </a:r>
            <a:endParaRPr lang="en-US" dirty="0"/>
          </a:p>
        </p:txBody>
      </p:sp>
      <p:sp>
        <p:nvSpPr>
          <p:cNvPr id="3" name="Content Placeholder 2"/>
          <p:cNvSpPr>
            <a:spLocks noGrp="1"/>
          </p:cNvSpPr>
          <p:nvPr>
            <p:ph idx="1"/>
          </p:nvPr>
        </p:nvSpPr>
        <p:spPr>
          <a:xfrm>
            <a:off x="914401" y="1735138"/>
            <a:ext cx="4676934" cy="4056062"/>
          </a:xfrm>
        </p:spPr>
        <p:txBody>
          <a:bodyPr/>
          <a:lstStyle/>
          <a:p>
            <a:r>
              <a:rPr lang="en-US" dirty="0" smtClean="0"/>
              <a:t>Why is World War I a global war? </a:t>
            </a:r>
          </a:p>
          <a:p>
            <a:r>
              <a:rPr lang="en-US" dirty="0" smtClean="0"/>
              <a:t>Turn </a:t>
            </a:r>
            <a:r>
              <a:rPr lang="en-US" dirty="0" smtClean="0"/>
              <a:t>to pg. 418. What areas of the world got involved in the war?</a:t>
            </a:r>
            <a:r>
              <a:rPr lang="en-US" dirty="0" smtClean="0"/>
              <a:t> Make a list. </a:t>
            </a:r>
          </a:p>
        </p:txBody>
      </p:sp>
      <p:pic>
        <p:nvPicPr>
          <p:cNvPr id="5" name="Picture 4" descr="10013387~T-E-Lawrence-Lawrence-of-Arabia-in-Desert-Robes-Posters.jpg"/>
          <p:cNvPicPr>
            <a:picLocks noChangeAspect="1"/>
          </p:cNvPicPr>
          <p:nvPr/>
        </p:nvPicPr>
        <p:blipFill>
          <a:blip r:embed="rId2"/>
          <a:stretch>
            <a:fillRect/>
          </a:stretch>
        </p:blipFill>
        <p:spPr>
          <a:xfrm>
            <a:off x="5858671" y="1735138"/>
            <a:ext cx="3046553" cy="4056062"/>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Involvement </a:t>
            </a:r>
            <a:endParaRPr lang="en-US" dirty="0"/>
          </a:p>
        </p:txBody>
      </p:sp>
      <p:sp>
        <p:nvSpPr>
          <p:cNvPr id="3" name="Content Placeholder 2"/>
          <p:cNvSpPr>
            <a:spLocks noGrp="1"/>
          </p:cNvSpPr>
          <p:nvPr>
            <p:ph idx="1"/>
          </p:nvPr>
        </p:nvSpPr>
        <p:spPr/>
        <p:txBody>
          <a:bodyPr>
            <a:normAutofit/>
          </a:bodyPr>
          <a:lstStyle/>
          <a:p>
            <a:r>
              <a:rPr lang="en-US" dirty="0" smtClean="0"/>
              <a:t>Woodrow Wilson wanted the US to have a say in the peace terms </a:t>
            </a:r>
          </a:p>
          <a:p>
            <a:r>
              <a:rPr lang="en-US" dirty="0" smtClean="0"/>
              <a:t>1918: He created the “F</a:t>
            </a:r>
            <a:r>
              <a:rPr lang="en-US" dirty="0" smtClean="0"/>
              <a:t>ourteen Points,” a peac</a:t>
            </a:r>
            <a:r>
              <a:rPr lang="en-US" dirty="0" smtClean="0"/>
              <a:t>e plan</a:t>
            </a:r>
            <a:r>
              <a:rPr lang="en-US" dirty="0" smtClean="0"/>
              <a:t>: </a:t>
            </a:r>
            <a:endParaRPr lang="en-US" dirty="0" smtClean="0"/>
          </a:p>
          <a:p>
            <a:pPr lvl="1"/>
            <a:r>
              <a:rPr lang="en-US" dirty="0" smtClean="0"/>
              <a:t>No secret treaties </a:t>
            </a:r>
          </a:p>
          <a:p>
            <a:pPr lvl="1"/>
            <a:r>
              <a:rPr lang="en-US" dirty="0" smtClean="0"/>
              <a:t>Freedom of the seas </a:t>
            </a:r>
          </a:p>
          <a:p>
            <a:pPr lvl="1"/>
            <a:r>
              <a:rPr lang="en-US" dirty="0" smtClean="0"/>
              <a:t>Self determination (nations choose independence) </a:t>
            </a:r>
          </a:p>
          <a:p>
            <a:pPr lvl="1"/>
            <a:r>
              <a:rPr lang="en-US" dirty="0" smtClean="0"/>
              <a:t>League of Nations (pre-United Nations) </a:t>
            </a:r>
          </a:p>
        </p:txBody>
      </p:sp>
      <p:pic>
        <p:nvPicPr>
          <p:cNvPr id="4" name="Picture 3" descr="wilsonversailles.jpg"/>
          <p:cNvPicPr>
            <a:picLocks noChangeAspect="1"/>
          </p:cNvPicPr>
          <p:nvPr/>
        </p:nvPicPr>
        <p:blipFill>
          <a:blip r:embed="rId2"/>
          <a:stretch>
            <a:fillRect/>
          </a:stretch>
        </p:blipFill>
        <p:spPr>
          <a:xfrm>
            <a:off x="6138334" y="4921368"/>
            <a:ext cx="2746727" cy="193663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1918</a:t>
            </a:r>
            <a:endParaRPr lang="en-US" dirty="0"/>
          </a:p>
        </p:txBody>
      </p:sp>
      <p:sp>
        <p:nvSpPr>
          <p:cNvPr id="3" name="Content Placeholder 2"/>
          <p:cNvSpPr>
            <a:spLocks noGrp="1"/>
          </p:cNvSpPr>
          <p:nvPr>
            <p:ph idx="1"/>
          </p:nvPr>
        </p:nvSpPr>
        <p:spPr>
          <a:xfrm>
            <a:off x="928511" y="1735137"/>
            <a:ext cx="7566378" cy="4374973"/>
          </a:xfrm>
        </p:spPr>
        <p:txBody>
          <a:bodyPr>
            <a:normAutofit/>
          </a:bodyPr>
          <a:lstStyle/>
          <a:p>
            <a:r>
              <a:rPr lang="en-US" dirty="0" smtClean="0"/>
              <a:t>On the Eastern Front: </a:t>
            </a:r>
          </a:p>
          <a:p>
            <a:pPr lvl="1"/>
            <a:r>
              <a:rPr lang="en-US" dirty="0" smtClean="0"/>
              <a:t>Treaty </a:t>
            </a:r>
            <a:r>
              <a:rPr lang="en-US" dirty="0" smtClean="0"/>
              <a:t>of Brest-Litovsk (March 1918): Russia surrenders </a:t>
            </a:r>
          </a:p>
          <a:p>
            <a:pPr lvl="2"/>
            <a:r>
              <a:rPr lang="en-US" dirty="0" smtClean="0"/>
              <a:t>Starvation, riots </a:t>
            </a:r>
          </a:p>
          <a:p>
            <a:pPr lvl="2"/>
            <a:r>
              <a:rPr lang="en-US" dirty="0" smtClean="0"/>
              <a:t>Russian Revolution overthrows the czar</a:t>
            </a:r>
            <a:r>
              <a:rPr lang="en-US" dirty="0" smtClean="0"/>
              <a:t> </a:t>
            </a:r>
          </a:p>
          <a:p>
            <a:pPr lvl="2"/>
            <a:r>
              <a:rPr lang="en-US" dirty="0" smtClean="0"/>
              <a:t>New government ends the war</a:t>
            </a:r>
          </a:p>
          <a:p>
            <a:r>
              <a:rPr lang="en-US" dirty="0" smtClean="0"/>
              <a:t>On the Western Front:</a:t>
            </a:r>
          </a:p>
          <a:p>
            <a:pPr lvl="1"/>
            <a:r>
              <a:rPr lang="en-US" dirty="0" smtClean="0"/>
              <a:t>War going badly for Germany, Austria-Hungary, and the Ottomans </a:t>
            </a:r>
          </a:p>
          <a:p>
            <a:pPr lvl="1"/>
            <a:r>
              <a:rPr lang="en-US" dirty="0" smtClean="0"/>
              <a:t>Second Battle of the Marne: Germans pushed back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of the war </a:t>
            </a:r>
            <a:endParaRPr lang="en-US" dirty="0"/>
          </a:p>
        </p:txBody>
      </p:sp>
      <p:sp>
        <p:nvSpPr>
          <p:cNvPr id="3" name="Content Placeholder 2"/>
          <p:cNvSpPr>
            <a:spLocks noGrp="1"/>
          </p:cNvSpPr>
          <p:nvPr>
            <p:ph idx="1"/>
          </p:nvPr>
        </p:nvSpPr>
        <p:spPr/>
        <p:txBody>
          <a:bodyPr/>
          <a:lstStyle/>
          <a:p>
            <a:r>
              <a:rPr lang="en-US" b="1" dirty="0" smtClean="0"/>
              <a:t>Armistice</a:t>
            </a:r>
            <a:r>
              <a:rPr lang="en-US" dirty="0" smtClean="0"/>
              <a:t> </a:t>
            </a:r>
            <a:r>
              <a:rPr lang="en-US" dirty="0" smtClean="0"/>
              <a:t>(agreement to end </a:t>
            </a:r>
            <a:r>
              <a:rPr lang="en-US" dirty="0" smtClean="0"/>
              <a:t>the </a:t>
            </a:r>
            <a:r>
              <a:rPr lang="en-US" dirty="0" smtClean="0"/>
              <a:t>war) signed on </a:t>
            </a:r>
            <a:r>
              <a:rPr lang="en-US" dirty="0" smtClean="0"/>
              <a:t>November 11, 1918</a:t>
            </a:r>
            <a:r>
              <a:rPr lang="en-US" dirty="0" smtClean="0"/>
              <a:t> </a:t>
            </a:r>
          </a:p>
          <a:p>
            <a:r>
              <a:rPr lang="en-US" dirty="0" smtClean="0"/>
              <a:t>German government has collapsed and the Kaiser has abdicated </a:t>
            </a:r>
            <a:r>
              <a:rPr lang="en-US" dirty="0" smtClean="0"/>
              <a:t>(</a:t>
            </a:r>
            <a:r>
              <a:rPr lang="en-US" dirty="0" smtClean="0"/>
              <a:t>stepped </a:t>
            </a:r>
            <a:r>
              <a:rPr lang="en-US" dirty="0" smtClean="0"/>
              <a:t>down)</a:t>
            </a:r>
            <a:r>
              <a:rPr lang="en-US" dirty="0" smtClean="0"/>
              <a:t> </a:t>
            </a:r>
          </a:p>
          <a:p>
            <a:pPr lvl="1"/>
            <a:r>
              <a:rPr lang="en-US" dirty="0" smtClean="0"/>
              <a:t>German starvation, no food or supplies, army about to rebel </a:t>
            </a:r>
          </a:p>
          <a:p>
            <a:pPr lvl="1"/>
            <a:r>
              <a:rPr lang="en-US" dirty="0" smtClean="0"/>
              <a:t>New government surrenders even though the Allies are not even in Germany</a:t>
            </a:r>
          </a:p>
          <a:p>
            <a:pPr lvl="2"/>
            <a:r>
              <a:rPr lang="en-US" dirty="0" smtClean="0"/>
              <a:t>Later on, they would be accused of “stabbing the German army in the back” </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Questions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What were the causes of World War I?</a:t>
            </a:r>
          </a:p>
          <a:p>
            <a:r>
              <a:rPr lang="en-US" dirty="0" smtClean="0"/>
              <a:t>What events set the war in motion?</a:t>
            </a:r>
          </a:p>
          <a:p>
            <a:r>
              <a:rPr lang="en-US" dirty="0" smtClean="0"/>
              <a:t>How did the war progress on the Western and Eastern fronts?</a:t>
            </a:r>
          </a:p>
          <a:p>
            <a:r>
              <a:rPr lang="en-US" dirty="0" smtClean="0"/>
              <a:t>How was World War I a truly global conflict?</a:t>
            </a:r>
          </a:p>
          <a:p>
            <a:r>
              <a:rPr lang="en-US" dirty="0" smtClean="0"/>
              <a:t>How did technology change the face of warfare?</a:t>
            </a:r>
          </a:p>
          <a:p>
            <a:r>
              <a:rPr lang="en-US" dirty="0" smtClean="0"/>
              <a:t>What were the main points of the Treaty of Versailles?</a:t>
            </a:r>
          </a:p>
          <a:p>
            <a:r>
              <a:rPr lang="en-US" dirty="0" smtClean="0"/>
              <a:t>What were the effects of World War I on western society?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Signed in the French commander’s railway carriage </a:t>
            </a:r>
            <a:endParaRPr lang="en-US" dirty="0"/>
          </a:p>
        </p:txBody>
      </p:sp>
      <p:pic>
        <p:nvPicPr>
          <p:cNvPr id="4" name="Content Placeholder 3" descr="armistice .jpg"/>
          <p:cNvPicPr>
            <a:picLocks noGrp="1" noChangeAspect="1"/>
          </p:cNvPicPr>
          <p:nvPr>
            <p:ph idx="1"/>
          </p:nvPr>
        </p:nvPicPr>
        <p:blipFill>
          <a:blip r:embed="rId2"/>
          <a:srcRect l="-61457" r="-61457"/>
          <a:stretch>
            <a:fillRect/>
          </a:stretch>
        </p:blipFill>
        <p:spPr>
          <a:xfrm>
            <a:off x="914400" y="2095243"/>
            <a:ext cx="7969120" cy="4419600"/>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the war </a:t>
            </a:r>
            <a:endParaRPr lang="en-US" dirty="0"/>
          </a:p>
        </p:txBody>
      </p:sp>
      <p:sp>
        <p:nvSpPr>
          <p:cNvPr id="3" name="Content Placeholder 2"/>
          <p:cNvSpPr>
            <a:spLocks noGrp="1"/>
          </p:cNvSpPr>
          <p:nvPr>
            <p:ph idx="1"/>
          </p:nvPr>
        </p:nvSpPr>
        <p:spPr/>
        <p:txBody>
          <a:bodyPr>
            <a:normAutofit/>
          </a:bodyPr>
          <a:lstStyle/>
          <a:p>
            <a:r>
              <a:rPr lang="en-US" dirty="0" smtClean="0"/>
              <a:t>German, Austro-Hungarian, Ottoman, and Russian Empires collapse</a:t>
            </a:r>
          </a:p>
          <a:p>
            <a:r>
              <a:rPr lang="en-US" dirty="0" smtClean="0"/>
              <a:t>Germany loses a lot of territory </a:t>
            </a:r>
          </a:p>
          <a:p>
            <a:r>
              <a:rPr lang="en-US" dirty="0" smtClean="0"/>
              <a:t>Very harsh peace terms forced on Germany</a:t>
            </a:r>
          </a:p>
          <a:p>
            <a:r>
              <a:rPr lang="en-US" dirty="0" smtClean="0"/>
              <a:t>Serbia and Bosnia become part of the new Yugoslavia </a:t>
            </a:r>
          </a:p>
          <a:p>
            <a:r>
              <a:rPr lang="en-US" dirty="0" smtClean="0"/>
              <a:t>In total, about 9 million soldiers and 7 million civilians killed</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peace going to be based on the 14 Points? </a:t>
            </a:r>
            <a:endParaRPr lang="en-US" dirty="0"/>
          </a:p>
        </p:txBody>
      </p:sp>
      <p:sp>
        <p:nvSpPr>
          <p:cNvPr id="3" name="Content Placeholder 2"/>
          <p:cNvSpPr>
            <a:spLocks noGrp="1"/>
          </p:cNvSpPr>
          <p:nvPr>
            <p:ph idx="1"/>
          </p:nvPr>
        </p:nvSpPr>
        <p:spPr/>
        <p:txBody>
          <a:bodyPr/>
          <a:lstStyle/>
          <a:p>
            <a:r>
              <a:rPr lang="en-US" dirty="0" smtClean="0"/>
              <a:t>In partners, analyze the 14 Points. </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a:t>
            </a:r>
            <a:r>
              <a:rPr lang="en-US" dirty="0" smtClean="0"/>
              <a:t>#10</a:t>
            </a:r>
            <a:endParaRPr lang="en-US" dirty="0"/>
          </a:p>
        </p:txBody>
      </p:sp>
      <p:sp>
        <p:nvSpPr>
          <p:cNvPr id="3" name="Content Placeholder 2"/>
          <p:cNvSpPr>
            <a:spLocks noGrp="1"/>
          </p:cNvSpPr>
          <p:nvPr>
            <p:ph idx="1"/>
          </p:nvPr>
        </p:nvSpPr>
        <p:spPr>
          <a:xfrm>
            <a:off x="914400" y="1735138"/>
            <a:ext cx="7650025" cy="4378912"/>
          </a:xfrm>
        </p:spPr>
        <p:txBody>
          <a:bodyPr>
            <a:normAutofit fontScale="92500" lnSpcReduction="20000"/>
          </a:bodyPr>
          <a:lstStyle/>
          <a:p>
            <a:r>
              <a:rPr lang="en-US" dirty="0" smtClean="0"/>
              <a:t>1. </a:t>
            </a:r>
            <a:r>
              <a:rPr lang="en-US" dirty="0" smtClean="0"/>
              <a:t>How was your break? </a:t>
            </a:r>
            <a:endParaRPr lang="en-US" dirty="0" smtClean="0"/>
          </a:p>
          <a:p>
            <a:r>
              <a:rPr lang="en-US" dirty="0" smtClean="0"/>
              <a:t>2. Interpret this quote: “</a:t>
            </a:r>
            <a:r>
              <a:rPr lang="en-US" dirty="0" smtClean="0"/>
              <a:t>It must be a peace without victory…only a peace among equals can last.”</a:t>
            </a:r>
          </a:p>
          <a:p>
            <a:pPr lvl="2"/>
            <a:r>
              <a:rPr lang="en-US" dirty="0" smtClean="0"/>
              <a:t>---President Woodrow Wilson</a:t>
            </a:r>
            <a:r>
              <a:rPr lang="en-US" dirty="0" smtClean="0"/>
              <a:t> </a:t>
            </a:r>
            <a:endParaRPr lang="en-US" dirty="0" smtClean="0"/>
          </a:p>
          <a:p>
            <a:r>
              <a:rPr lang="en-US" dirty="0" smtClean="0"/>
              <a:t>What </a:t>
            </a:r>
            <a:r>
              <a:rPr lang="en-US" dirty="0" smtClean="0"/>
              <a:t>is “a peace without victory</a:t>
            </a:r>
            <a:r>
              <a:rPr lang="en-US" dirty="0" smtClean="0"/>
              <a:t>”?</a:t>
            </a:r>
            <a:endParaRPr lang="en-US" dirty="0" smtClean="0"/>
          </a:p>
          <a:p>
            <a:r>
              <a:rPr lang="en-US" dirty="0" smtClean="0"/>
              <a:t>Predict</a:t>
            </a:r>
            <a:r>
              <a:rPr lang="en-US" dirty="0" smtClean="0"/>
              <a:t>: Do you think that the treaty that ends World War I is “a peace among equals”?</a:t>
            </a:r>
            <a:r>
              <a:rPr lang="en-US" dirty="0" smtClean="0"/>
              <a:t> </a:t>
            </a:r>
            <a:endParaRPr lang="en-US" dirty="0" smtClean="0"/>
          </a:p>
          <a:p>
            <a:r>
              <a:rPr lang="en-US" dirty="0" smtClean="0"/>
              <a:t>When you finish </a:t>
            </a:r>
            <a:r>
              <a:rPr lang="en-US" dirty="0" smtClean="0"/>
              <a:t>your journal, continue working on the “14 Points” packet! You have until lunch to finish. While you’re working, I will pass around </a:t>
            </a:r>
            <a:r>
              <a:rPr lang="en-US" dirty="0" smtClean="0"/>
              <a:t>a</a:t>
            </a:r>
            <a:r>
              <a:rPr lang="en-US" dirty="0" smtClean="0"/>
              <a:t> sign up sheet for today’s simulation. </a:t>
            </a:r>
            <a:endParaRPr lang="en-US" dirty="0" smtClean="0"/>
          </a:p>
          <a:p>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Paris Peace Conference</a:t>
            </a:r>
            <a:r>
              <a:rPr lang="en-US" dirty="0" smtClean="0"/>
              <a:t> </a:t>
            </a:r>
            <a:r>
              <a:rPr lang="en-US" dirty="0" smtClean="0"/>
              <a:t>Simulation </a:t>
            </a:r>
            <a:endParaRPr lang="en-US" dirty="0"/>
          </a:p>
        </p:txBody>
      </p:sp>
      <p:sp>
        <p:nvSpPr>
          <p:cNvPr id="3" name="Content Placeholder 2"/>
          <p:cNvSpPr>
            <a:spLocks noGrp="1"/>
          </p:cNvSpPr>
          <p:nvPr>
            <p:ph idx="1"/>
          </p:nvPr>
        </p:nvSpPr>
        <p:spPr/>
        <p:txBody>
          <a:bodyPr/>
          <a:lstStyle/>
          <a:p>
            <a:r>
              <a:rPr lang="en-US" dirty="0" smtClean="0"/>
              <a:t>1919: Year </a:t>
            </a:r>
            <a:r>
              <a:rPr lang="en-US" dirty="0" smtClean="0"/>
              <a:t>long peace talks at the Paris Peace Conference </a:t>
            </a:r>
          </a:p>
          <a:p>
            <a:r>
              <a:rPr lang="en-US" dirty="0" smtClean="0"/>
              <a:t>Big 4:</a:t>
            </a:r>
          </a:p>
          <a:p>
            <a:pPr lvl="1"/>
            <a:r>
              <a:rPr lang="en-US" dirty="0" smtClean="0"/>
              <a:t>Woodrow Wilson (US president) </a:t>
            </a:r>
          </a:p>
          <a:p>
            <a:pPr lvl="1"/>
            <a:r>
              <a:rPr lang="en-US" dirty="0" smtClean="0"/>
              <a:t>Georges Clemenceau (France) </a:t>
            </a:r>
          </a:p>
          <a:p>
            <a:pPr lvl="1"/>
            <a:r>
              <a:rPr lang="en-US" dirty="0" smtClean="0"/>
              <a:t>David Lloyd George (Britain) </a:t>
            </a:r>
          </a:p>
          <a:p>
            <a:pPr lvl="1"/>
            <a:r>
              <a:rPr lang="en-US" dirty="0" err="1" smtClean="0"/>
              <a:t>Vittorio</a:t>
            </a:r>
            <a:r>
              <a:rPr lang="en-US" dirty="0" smtClean="0"/>
              <a:t> Orlando (Italy) </a:t>
            </a:r>
          </a:p>
          <a:p>
            <a:r>
              <a:rPr lang="en-US" dirty="0" smtClean="0"/>
              <a:t>Which countries had no say? </a:t>
            </a:r>
          </a:p>
          <a:p>
            <a:endParaRPr lang="en-US" dirty="0"/>
          </a:p>
        </p:txBody>
      </p:sp>
      <p:pic>
        <p:nvPicPr>
          <p:cNvPr id="4" name="Picture 3" descr="David.Lloyd.George.jpg"/>
          <p:cNvPicPr>
            <a:picLocks noChangeAspect="1"/>
          </p:cNvPicPr>
          <p:nvPr/>
        </p:nvPicPr>
        <p:blipFill>
          <a:blip r:embed="rId2"/>
          <a:stretch>
            <a:fillRect/>
          </a:stretch>
        </p:blipFill>
        <p:spPr>
          <a:xfrm>
            <a:off x="6098616" y="4651080"/>
            <a:ext cx="1424194" cy="1792110"/>
          </a:xfrm>
          <a:prstGeom prst="rect">
            <a:avLst/>
          </a:prstGeom>
        </p:spPr>
      </p:pic>
      <p:pic>
        <p:nvPicPr>
          <p:cNvPr id="5" name="Picture 4" descr="george-clemenceau.jpg"/>
          <p:cNvPicPr>
            <a:picLocks noChangeAspect="1"/>
          </p:cNvPicPr>
          <p:nvPr/>
        </p:nvPicPr>
        <p:blipFill>
          <a:blip r:embed="rId3"/>
          <a:stretch>
            <a:fillRect/>
          </a:stretch>
        </p:blipFill>
        <p:spPr>
          <a:xfrm>
            <a:off x="7583482" y="2589475"/>
            <a:ext cx="1325428" cy="1752599"/>
          </a:xfrm>
          <a:prstGeom prst="rect">
            <a:avLst/>
          </a:prstGeom>
        </p:spPr>
      </p:pic>
      <p:pic>
        <p:nvPicPr>
          <p:cNvPr id="6" name="Picture 5" descr="vittorio.jpg"/>
          <p:cNvPicPr>
            <a:picLocks noChangeAspect="1"/>
          </p:cNvPicPr>
          <p:nvPr/>
        </p:nvPicPr>
        <p:blipFill>
          <a:blip r:embed="rId4"/>
          <a:stretch>
            <a:fillRect/>
          </a:stretch>
        </p:blipFill>
        <p:spPr>
          <a:xfrm>
            <a:off x="7583482" y="4684889"/>
            <a:ext cx="1289061" cy="1758301"/>
          </a:xfrm>
          <a:prstGeom prst="rect">
            <a:avLst/>
          </a:prstGeom>
        </p:spPr>
      </p:pic>
      <p:pic>
        <p:nvPicPr>
          <p:cNvPr id="7" name="Picture 6" descr="jb_reform_wilson_1_e.jpg"/>
          <p:cNvPicPr>
            <a:picLocks noChangeAspect="1"/>
          </p:cNvPicPr>
          <p:nvPr/>
        </p:nvPicPr>
        <p:blipFill>
          <a:blip r:embed="rId5"/>
          <a:stretch>
            <a:fillRect/>
          </a:stretch>
        </p:blipFill>
        <p:spPr>
          <a:xfrm>
            <a:off x="5857699" y="2676963"/>
            <a:ext cx="1665111" cy="1665111"/>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Paris Peace Conference Simulation</a:t>
            </a:r>
            <a:endParaRPr lang="en-US" dirty="0"/>
          </a:p>
        </p:txBody>
      </p:sp>
      <p:sp>
        <p:nvSpPr>
          <p:cNvPr id="3" name="Content Placeholder 2"/>
          <p:cNvSpPr>
            <a:spLocks noGrp="1"/>
          </p:cNvSpPr>
          <p:nvPr>
            <p:ph idx="1"/>
          </p:nvPr>
        </p:nvSpPr>
        <p:spPr/>
        <p:txBody>
          <a:bodyPr>
            <a:normAutofit lnSpcReduction="10000"/>
          </a:bodyPr>
          <a:lstStyle/>
          <a:p>
            <a:r>
              <a:rPr lang="en-US" dirty="0" smtClean="0"/>
              <a:t>1. In your country delegations, read your Background Briefings and the additional information sheets. Use them to answer the handout questions. </a:t>
            </a:r>
          </a:p>
          <a:p>
            <a:r>
              <a:rPr lang="en-US" dirty="0" smtClean="0"/>
              <a:t>2. Choose a group leader to write your country’s proposals on the board. You will need to take notes on this. </a:t>
            </a:r>
          </a:p>
          <a:p>
            <a:r>
              <a:rPr lang="en-US" dirty="0" smtClean="0"/>
              <a:t>3. The class will vote on each proposal. As we vote, fill in the “class” Treaty of Versailles. </a:t>
            </a:r>
          </a:p>
          <a:p>
            <a:r>
              <a:rPr lang="en-US" dirty="0" smtClean="0"/>
              <a:t>4. We will compare our “class” treaty to the real treaty. </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Signing the Treaty, June 28, 1919 </a:t>
            </a:r>
            <a:br>
              <a:rPr lang="en-US" sz="3200" dirty="0" smtClean="0"/>
            </a:br>
            <a:r>
              <a:rPr lang="en-US" sz="3200" dirty="0" smtClean="0"/>
              <a:t>Hall of Mirrors, Palace of Versailles </a:t>
            </a:r>
            <a:endParaRPr lang="en-US" sz="3200" dirty="0"/>
          </a:p>
        </p:txBody>
      </p:sp>
      <p:pic>
        <p:nvPicPr>
          <p:cNvPr id="4" name="Content Placeholder 3" descr="Chateau_Versailles_Galerie_des_Glaces.jpg"/>
          <p:cNvPicPr>
            <a:picLocks noGrp="1" noChangeAspect="1"/>
          </p:cNvPicPr>
          <p:nvPr>
            <p:ph idx="1"/>
          </p:nvPr>
        </p:nvPicPr>
        <p:blipFill>
          <a:blip r:embed="rId2"/>
          <a:srcRect l="-9857" r="-9857"/>
          <a:stretch>
            <a:fillRect/>
          </a:stretch>
        </p:blipFill>
        <p:spPr>
          <a:xfrm>
            <a:off x="914400" y="1971430"/>
            <a:ext cx="7313613" cy="4056062"/>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#11</a:t>
            </a:r>
            <a:r>
              <a:rPr lang="en-US" dirty="0" smtClean="0"/>
              <a:t> </a:t>
            </a:r>
            <a:endParaRPr lang="en-US" dirty="0"/>
          </a:p>
        </p:txBody>
      </p:sp>
      <p:sp>
        <p:nvSpPr>
          <p:cNvPr id="3" name="Content Placeholder 2"/>
          <p:cNvSpPr>
            <a:spLocks noGrp="1"/>
          </p:cNvSpPr>
          <p:nvPr>
            <p:ph idx="1"/>
          </p:nvPr>
        </p:nvSpPr>
        <p:spPr/>
        <p:txBody>
          <a:bodyPr>
            <a:normAutofit lnSpcReduction="10000"/>
          </a:bodyPr>
          <a:lstStyle/>
          <a:p>
            <a:r>
              <a:rPr lang="en-US" dirty="0" smtClean="0"/>
              <a:t>1. Was the </a:t>
            </a:r>
            <a:r>
              <a:rPr lang="en-US" dirty="0" smtClean="0"/>
              <a:t>Treaty of Versailles based on the 14 Points? Why or why not? Give at least two examples and use your 14 Points packet and the Treaty of Versailles handout to help you. </a:t>
            </a:r>
          </a:p>
          <a:p>
            <a:r>
              <a:rPr lang="en-US" dirty="0" smtClean="0"/>
              <a:t>2. Then, interpret this quote: </a:t>
            </a:r>
          </a:p>
          <a:p>
            <a:pPr>
              <a:buNone/>
            </a:pPr>
            <a:r>
              <a:rPr lang="en-US" dirty="0" smtClean="0"/>
              <a:t>“</a:t>
            </a:r>
            <a:r>
              <a:rPr lang="en-US" dirty="0" smtClean="0"/>
              <a:t>We shall have to fight another war again in 25 years time.”</a:t>
            </a:r>
          </a:p>
          <a:p>
            <a:pPr lvl="1">
              <a:buNone/>
            </a:pPr>
            <a:r>
              <a:rPr lang="en-US" dirty="0" smtClean="0"/>
              <a:t>--David Lloyd George, British PM </a:t>
            </a:r>
          </a:p>
          <a:p>
            <a:r>
              <a:rPr lang="en-US" dirty="0" smtClean="0"/>
              <a:t>Was he right?</a:t>
            </a:r>
            <a:r>
              <a:rPr lang="en-US" dirty="0" smtClean="0"/>
              <a:t> How do you think the Treaty of Versailles might have helped cause </a:t>
            </a:r>
            <a:r>
              <a:rPr lang="en-US" dirty="0" smtClean="0"/>
              <a:t>World War II? </a:t>
            </a:r>
            <a:endParaRPr lang="en-US" dirty="0" smtClean="0"/>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of the Treaty of Versailles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Allies are </a:t>
            </a:r>
            <a:r>
              <a:rPr lang="en-US" dirty="0" err="1" smtClean="0"/>
              <a:t>BRATs</a:t>
            </a:r>
            <a:r>
              <a:rPr lang="en-US" dirty="0" smtClean="0"/>
              <a:t>! </a:t>
            </a:r>
          </a:p>
          <a:p>
            <a:r>
              <a:rPr lang="en-US" dirty="0" smtClean="0"/>
              <a:t>B = Blame </a:t>
            </a:r>
          </a:p>
          <a:p>
            <a:pPr lvl="1"/>
            <a:r>
              <a:rPr lang="en-US" dirty="0" smtClean="0"/>
              <a:t>Germany has the total blame for the war </a:t>
            </a:r>
          </a:p>
          <a:p>
            <a:r>
              <a:rPr lang="en-US" dirty="0" smtClean="0"/>
              <a:t>R = Reparations </a:t>
            </a:r>
          </a:p>
          <a:p>
            <a:pPr lvl="1"/>
            <a:r>
              <a:rPr lang="en-US" dirty="0" smtClean="0"/>
              <a:t>Germany had to pay 33 billion dollars to Allies </a:t>
            </a:r>
          </a:p>
          <a:p>
            <a:r>
              <a:rPr lang="en-US" dirty="0" smtClean="0"/>
              <a:t>A = Army </a:t>
            </a:r>
          </a:p>
          <a:p>
            <a:pPr lvl="1"/>
            <a:r>
              <a:rPr lang="en-US" dirty="0" smtClean="0"/>
              <a:t>Germany was forbidden to have a military over 100,000 </a:t>
            </a:r>
          </a:p>
          <a:p>
            <a:r>
              <a:rPr lang="en-US" dirty="0" smtClean="0"/>
              <a:t>T = Territory </a:t>
            </a:r>
          </a:p>
          <a:p>
            <a:pPr lvl="1"/>
            <a:r>
              <a:rPr lang="en-US" dirty="0" smtClean="0"/>
              <a:t>Germany lost all colonies, Alsace-Lorraine, Poland, and more</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Groups</a:t>
            </a:r>
            <a:endParaRPr lang="en-US" dirty="0"/>
          </a:p>
        </p:txBody>
      </p:sp>
      <p:sp>
        <p:nvSpPr>
          <p:cNvPr id="3" name="Content Placeholder 2"/>
          <p:cNvSpPr>
            <a:spLocks noGrp="1"/>
          </p:cNvSpPr>
          <p:nvPr>
            <p:ph idx="1"/>
          </p:nvPr>
        </p:nvSpPr>
        <p:spPr>
          <a:xfrm>
            <a:off x="914400" y="1735137"/>
            <a:ext cx="7694323" cy="4541363"/>
          </a:xfrm>
        </p:spPr>
        <p:txBody>
          <a:bodyPr>
            <a:normAutofit fontScale="92500" lnSpcReduction="20000"/>
          </a:bodyPr>
          <a:lstStyle/>
          <a:p>
            <a:r>
              <a:rPr lang="en-US" dirty="0" smtClean="0"/>
              <a:t>OUTLINE answers to each question. </a:t>
            </a:r>
          </a:p>
          <a:p>
            <a:r>
              <a:rPr lang="en-US" dirty="0" smtClean="0"/>
              <a:t>Group 1: Study guide short answer question 1</a:t>
            </a:r>
          </a:p>
          <a:p>
            <a:r>
              <a:rPr lang="en-US" dirty="0" smtClean="0"/>
              <a:t>Group 2: Study guide short answer question 2</a:t>
            </a:r>
          </a:p>
          <a:p>
            <a:r>
              <a:rPr lang="en-US" dirty="0" smtClean="0"/>
              <a:t>Group 3: Study guide short answer question 3</a:t>
            </a:r>
          </a:p>
          <a:p>
            <a:r>
              <a:rPr lang="en-US" dirty="0" smtClean="0"/>
              <a:t>Group 4: Study guide short answer question 4</a:t>
            </a:r>
          </a:p>
          <a:p>
            <a:r>
              <a:rPr lang="en-US" dirty="0" smtClean="0"/>
              <a:t>Group 5: Study guide short answer question 5</a:t>
            </a:r>
          </a:p>
          <a:p>
            <a:r>
              <a:rPr lang="en-US" dirty="0" smtClean="0"/>
              <a:t>Group 6: Study guide essay question </a:t>
            </a:r>
          </a:p>
          <a:p>
            <a:r>
              <a:rPr lang="en-US" dirty="0" smtClean="0"/>
              <a:t>Group 7: World War I Graphic Organizer (on the back of the map) </a:t>
            </a:r>
          </a:p>
          <a:p>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cost </a:t>
            </a:r>
            <a:endParaRPr lang="en-US" dirty="0"/>
          </a:p>
        </p:txBody>
      </p:sp>
      <p:sp>
        <p:nvSpPr>
          <p:cNvPr id="3" name="Content Placeholder 2"/>
          <p:cNvSpPr>
            <a:spLocks noGrp="1"/>
          </p:cNvSpPr>
          <p:nvPr>
            <p:ph idx="1"/>
          </p:nvPr>
        </p:nvSpPr>
        <p:spPr/>
        <p:txBody>
          <a:bodyPr>
            <a:normAutofit lnSpcReduction="10000"/>
          </a:bodyPr>
          <a:lstStyle/>
          <a:p>
            <a:r>
              <a:rPr lang="en-US" dirty="0" smtClean="0"/>
              <a:t>Forces mobilized: 65,038,810 </a:t>
            </a:r>
          </a:p>
          <a:p>
            <a:r>
              <a:rPr lang="en-US" dirty="0" smtClean="0"/>
              <a:t>Killed: 8,528,831</a:t>
            </a:r>
          </a:p>
          <a:p>
            <a:r>
              <a:rPr lang="en-US" dirty="0" smtClean="0"/>
              <a:t>Wounded: 21,189,154</a:t>
            </a:r>
          </a:p>
          <a:p>
            <a:r>
              <a:rPr lang="en-US" dirty="0" smtClean="0"/>
              <a:t>MIA: 7,750,919 </a:t>
            </a:r>
          </a:p>
          <a:p>
            <a:r>
              <a:rPr lang="en-US" dirty="0" smtClean="0"/>
              <a:t>Total casualties: 37,466,904 </a:t>
            </a:r>
          </a:p>
          <a:p>
            <a:r>
              <a:rPr lang="en-US" dirty="0" smtClean="0"/>
              <a:t>Casualties as % of Forces: 57.5</a:t>
            </a:r>
          </a:p>
          <a:p>
            <a:r>
              <a:rPr lang="en-US" dirty="0" smtClean="0"/>
              <a:t>Financial cost: $338 billion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Europe at the start of the Great War </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rcRect/>
          <a:stretch>
            <a:fillRect/>
          </a:stretch>
        </p:blipFill>
        <p:spPr bwMode="auto">
          <a:xfrm>
            <a:off x="914400" y="1735138"/>
            <a:ext cx="7385050" cy="478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you guess the MAIN long term causes of World War I? </a:t>
            </a:r>
            <a:endParaRPr lang="en-US" dirty="0"/>
          </a:p>
        </p:txBody>
      </p:sp>
      <p:sp>
        <p:nvSpPr>
          <p:cNvPr id="3" name="Content Placeholder 2"/>
          <p:cNvSpPr>
            <a:spLocks noGrp="1"/>
          </p:cNvSpPr>
          <p:nvPr>
            <p:ph idx="1"/>
          </p:nvPr>
        </p:nvSpPr>
        <p:spPr/>
        <p:txBody>
          <a:bodyPr/>
          <a:lstStyle/>
          <a:p>
            <a:r>
              <a:rPr lang="en-US" dirty="0" smtClean="0"/>
              <a:t>M </a:t>
            </a:r>
          </a:p>
          <a:p>
            <a:r>
              <a:rPr lang="en-US" dirty="0" smtClean="0"/>
              <a:t>A</a:t>
            </a:r>
          </a:p>
          <a:p>
            <a:r>
              <a:rPr lang="en-US" dirty="0" smtClean="0"/>
              <a:t>I </a:t>
            </a:r>
          </a:p>
          <a:p>
            <a:r>
              <a:rPr lang="en-US" dirty="0" smtClean="0"/>
              <a:t>N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Causes </a:t>
            </a:r>
            <a:endParaRPr lang="en-US" dirty="0"/>
          </a:p>
        </p:txBody>
      </p:sp>
      <p:sp>
        <p:nvSpPr>
          <p:cNvPr id="3" name="Content Placeholder 2"/>
          <p:cNvSpPr>
            <a:spLocks noGrp="1"/>
          </p:cNvSpPr>
          <p:nvPr>
            <p:ph idx="1"/>
          </p:nvPr>
        </p:nvSpPr>
        <p:spPr/>
        <p:txBody>
          <a:bodyPr/>
          <a:lstStyle/>
          <a:p>
            <a:r>
              <a:rPr lang="en-US" dirty="0" smtClean="0"/>
              <a:t>M = Militarism </a:t>
            </a:r>
          </a:p>
          <a:p>
            <a:r>
              <a:rPr lang="en-US" dirty="0" smtClean="0"/>
              <a:t>Need strong militaries </a:t>
            </a:r>
          </a:p>
          <a:p>
            <a:r>
              <a:rPr lang="en-US" dirty="0" smtClean="0"/>
              <a:t>Military spending increases, new weapons made</a:t>
            </a:r>
          </a:p>
          <a:p>
            <a:r>
              <a:rPr lang="en-US" dirty="0" smtClean="0"/>
              <a:t>Fight between Britain and Germany to have the most powerful navy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 = Alliances</a:t>
            </a:r>
          </a:p>
          <a:p>
            <a:r>
              <a:rPr lang="en-US" dirty="0" smtClean="0"/>
              <a:t>Countries formed alliances with each other </a:t>
            </a:r>
          </a:p>
          <a:p>
            <a:r>
              <a:rPr lang="en-US" dirty="0" smtClean="0"/>
              <a:t>Supposed to keep the peace </a:t>
            </a:r>
          </a:p>
          <a:p>
            <a:r>
              <a:rPr lang="en-US" dirty="0" smtClean="0"/>
              <a:t>Backfired: Domino effect</a:t>
            </a:r>
          </a:p>
          <a:p>
            <a:pPr>
              <a:buNone/>
            </a:pPr>
            <a:endParaRPr lang="en-US" dirty="0" smtClean="0"/>
          </a:p>
          <a:p>
            <a:pPr>
              <a:buNone/>
            </a:pPr>
            <a:r>
              <a:rPr lang="en-US" dirty="0" smtClean="0"/>
              <a:t>Triple Entente (1907): Britain, France, Russia</a:t>
            </a:r>
          </a:p>
          <a:p>
            <a:pPr>
              <a:buNone/>
            </a:pPr>
            <a:r>
              <a:rPr lang="en-US" dirty="0" smtClean="0"/>
              <a:t>Triple Alliance (1882): Germany, Austria-Hungary, Italy (later switched sides)  </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 Id="rId5" Type="http://schemas.openxmlformats.org/officeDocument/2006/relationships/image" Target="../media/image5.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38534</TotalTime>
  <Words>2340</Words>
  <Application>Microsoft Macintosh PowerPoint</Application>
  <PresentationFormat>On-screen Show (4:3)</PresentationFormat>
  <Paragraphs>276</Paragraphs>
  <Slides>49</Slides>
  <Notes>0</Notes>
  <HiddenSlides>0</HiddenSlides>
  <MMClips>0</MMClips>
  <ScaleCrop>false</ScaleCrop>
  <HeadingPairs>
    <vt:vector size="4" baseType="variant">
      <vt:variant>
        <vt:lpstr>Design Template</vt:lpstr>
      </vt:variant>
      <vt:variant>
        <vt:i4>1</vt:i4>
      </vt:variant>
      <vt:variant>
        <vt:lpstr>Slide Titles</vt:lpstr>
      </vt:variant>
      <vt:variant>
        <vt:i4>49</vt:i4>
      </vt:variant>
    </vt:vector>
  </HeadingPairs>
  <TitlesOfParts>
    <vt:vector size="50" baseType="lpstr">
      <vt:lpstr>Inkwell</vt:lpstr>
      <vt:lpstr>The Great War (1914-1918)</vt:lpstr>
      <vt:lpstr>Journal #5</vt:lpstr>
      <vt:lpstr>The Basics </vt:lpstr>
      <vt:lpstr>Essential Questions </vt:lpstr>
      <vt:lpstr>The cost </vt:lpstr>
      <vt:lpstr>Europe at the start of the Great War </vt:lpstr>
      <vt:lpstr>Can you guess the MAIN long term causes of World War I? </vt:lpstr>
      <vt:lpstr>MAIN Causes </vt:lpstr>
      <vt:lpstr>MAIN</vt:lpstr>
      <vt:lpstr>MAIN </vt:lpstr>
      <vt:lpstr>MAIN Causes of the War Groupwork </vt:lpstr>
      <vt:lpstr>No Journal!</vt:lpstr>
      <vt:lpstr>The spark that sets off the war</vt:lpstr>
      <vt:lpstr>Why was he murdered? </vt:lpstr>
      <vt:lpstr>Balkan Powderkeg</vt:lpstr>
      <vt:lpstr>Slide 16</vt:lpstr>
      <vt:lpstr>The Black Hand</vt:lpstr>
      <vt:lpstr>Journal #6</vt:lpstr>
      <vt:lpstr>Leaders at the time</vt:lpstr>
      <vt:lpstr>The Domino Effect</vt:lpstr>
      <vt:lpstr>Who is to blame? </vt:lpstr>
      <vt:lpstr>Beginning of the war </vt:lpstr>
      <vt:lpstr>Schlieffen Plan </vt:lpstr>
      <vt:lpstr>Journal #7 </vt:lpstr>
      <vt:lpstr>World War I Warfare: </vt:lpstr>
      <vt:lpstr>New Weaponry </vt:lpstr>
      <vt:lpstr>U Boats </vt:lpstr>
      <vt:lpstr>Watching “All Quiet on the Western Front” </vt:lpstr>
      <vt:lpstr>1917: Big turning point </vt:lpstr>
      <vt:lpstr>Why did the US join the war in 1917?</vt:lpstr>
      <vt:lpstr>Journal #8</vt:lpstr>
      <vt:lpstr>Home Front </vt:lpstr>
      <vt:lpstr>Propaganda </vt:lpstr>
      <vt:lpstr>Propaganda Analysis Groupwork</vt:lpstr>
      <vt:lpstr>Propaganda Analysis Groupwork</vt:lpstr>
      <vt:lpstr>Journal #9 </vt:lpstr>
      <vt:lpstr>US Involvement </vt:lpstr>
      <vt:lpstr>1918</vt:lpstr>
      <vt:lpstr>End of the war </vt:lpstr>
      <vt:lpstr>Signed in the French commander’s railway carriage </vt:lpstr>
      <vt:lpstr>Results of the war </vt:lpstr>
      <vt:lpstr>Is peace going to be based on the 14 Points? </vt:lpstr>
      <vt:lpstr>Journal #10</vt:lpstr>
      <vt:lpstr>Paris Peace Conference Simulation </vt:lpstr>
      <vt:lpstr>Paris Peace Conference Simulation</vt:lpstr>
      <vt:lpstr>Signing the Treaty, June 28, 1919  Hall of Mirrors, Palace of Versailles </vt:lpstr>
      <vt:lpstr>Journal #11 </vt:lpstr>
      <vt:lpstr>Terms of the Treaty of Versailles </vt:lpstr>
      <vt:lpstr>Review Groups</vt:lpstr>
    </vt:vector>
  </TitlesOfParts>
  <Company>VRHS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Great War </dc:title>
  <dc:creator>Allison Hopkins</dc:creator>
  <cp:lastModifiedBy>Allison Hopkins</cp:lastModifiedBy>
  <cp:revision>274</cp:revision>
  <dcterms:created xsi:type="dcterms:W3CDTF">2012-02-14T15:26:32Z</dcterms:created>
  <dcterms:modified xsi:type="dcterms:W3CDTF">2012-02-28T15:41:51Z</dcterms:modified>
</cp:coreProperties>
</file>